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35838" cy="43983275"/>
  <p:notesSz cx="6858000" cy="9144000"/>
  <p:defaultTextStyle>
    <a:defPPr>
      <a:defRPr lang="en-US"/>
    </a:defPPr>
    <a:lvl1pPr marL="0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126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251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1377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8503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5628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2754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99880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7005" algn="l" defTabSz="4114251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11" userDrawn="1">
          <p15:clr>
            <a:srgbClr val="A4A3A4"/>
          </p15:clr>
        </p15:guide>
        <p15:guide id="2" pos="138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13" autoAdjust="0"/>
    <p:restoredTop sz="94660"/>
  </p:normalViewPr>
  <p:slideViewPr>
    <p:cSldViewPr>
      <p:cViewPr>
        <p:scale>
          <a:sx n="30" d="100"/>
          <a:sy n="30" d="100"/>
        </p:scale>
        <p:origin x="-576" y="-396"/>
      </p:cViewPr>
      <p:guideLst>
        <p:guide orient="horz" pos="13854"/>
        <p:guide pos="103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5188" y="13663326"/>
            <a:ext cx="27825462" cy="9427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0376" y="24923858"/>
            <a:ext cx="22915087" cy="112401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6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48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0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2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3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97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33482" y="1761374"/>
            <a:ext cx="7365564" cy="375283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6792" y="1761374"/>
            <a:ext cx="21551093" cy="37528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905" y="28263333"/>
            <a:ext cx="27825462" cy="8735567"/>
          </a:xfrm>
        </p:spPr>
        <p:txBody>
          <a:bodyPr anchor="t"/>
          <a:lstStyle>
            <a:lvl1pPr algn="l">
              <a:defRPr sz="1366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5905" y="18641994"/>
            <a:ext cx="27825462" cy="9621339"/>
          </a:xfrm>
        </p:spPr>
        <p:txBody>
          <a:bodyPr anchor="b"/>
          <a:lstStyle>
            <a:lvl1pPr marL="0" indent="0">
              <a:buNone/>
              <a:defRPr sz="6834">
                <a:solidFill>
                  <a:schemeClr val="tx1">
                    <a:tint val="75000"/>
                  </a:schemeClr>
                </a:solidFill>
              </a:defRPr>
            </a:lvl1pPr>
            <a:lvl2pPr marL="1562164" indent="0">
              <a:buNone/>
              <a:defRPr sz="6151">
                <a:solidFill>
                  <a:schemeClr val="tx1">
                    <a:tint val="75000"/>
                  </a:schemeClr>
                </a:solidFill>
              </a:defRPr>
            </a:lvl2pPr>
            <a:lvl3pPr marL="3124326" indent="0">
              <a:buNone/>
              <a:defRPr sz="5467">
                <a:solidFill>
                  <a:schemeClr val="tx1">
                    <a:tint val="75000"/>
                  </a:schemeClr>
                </a:solidFill>
              </a:defRPr>
            </a:lvl3pPr>
            <a:lvl4pPr marL="4686490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4pPr>
            <a:lvl5pPr marL="6248655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5pPr>
            <a:lvl6pPr marL="7810817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6pPr>
            <a:lvl7pPr marL="9372981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7pPr>
            <a:lvl8pPr marL="10935145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8pPr>
            <a:lvl9pPr marL="12497307" indent="0">
              <a:buNone/>
              <a:defRPr sz="47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6792" y="10262768"/>
            <a:ext cx="14458328" cy="29026929"/>
          </a:xfrm>
        </p:spPr>
        <p:txBody>
          <a:bodyPr/>
          <a:lstStyle>
            <a:lvl1pPr>
              <a:defRPr sz="9568"/>
            </a:lvl1pPr>
            <a:lvl2pPr>
              <a:defRPr sz="8201"/>
            </a:lvl2pPr>
            <a:lvl3pPr>
              <a:defRPr sz="6834"/>
            </a:lvl3pPr>
            <a:lvl4pPr>
              <a:defRPr sz="6151"/>
            </a:lvl4pPr>
            <a:lvl5pPr>
              <a:defRPr sz="6151"/>
            </a:lvl5pPr>
            <a:lvl6pPr>
              <a:defRPr sz="6151"/>
            </a:lvl6pPr>
            <a:lvl7pPr>
              <a:defRPr sz="6151"/>
            </a:lvl7pPr>
            <a:lvl8pPr>
              <a:defRPr sz="6151"/>
            </a:lvl8pPr>
            <a:lvl9pPr>
              <a:defRPr sz="61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40718" y="10262768"/>
            <a:ext cx="14458328" cy="29026929"/>
          </a:xfrm>
        </p:spPr>
        <p:txBody>
          <a:bodyPr/>
          <a:lstStyle>
            <a:lvl1pPr>
              <a:defRPr sz="9568"/>
            </a:lvl1pPr>
            <a:lvl2pPr>
              <a:defRPr sz="8201"/>
            </a:lvl2pPr>
            <a:lvl3pPr>
              <a:defRPr sz="6834"/>
            </a:lvl3pPr>
            <a:lvl4pPr>
              <a:defRPr sz="6151"/>
            </a:lvl4pPr>
            <a:lvl5pPr>
              <a:defRPr sz="6151"/>
            </a:lvl5pPr>
            <a:lvl6pPr>
              <a:defRPr sz="6151"/>
            </a:lvl6pPr>
            <a:lvl7pPr>
              <a:defRPr sz="6151"/>
            </a:lvl7pPr>
            <a:lvl8pPr>
              <a:defRPr sz="6151"/>
            </a:lvl8pPr>
            <a:lvl9pPr>
              <a:defRPr sz="61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6792" y="9845335"/>
            <a:ext cx="14464013" cy="4103066"/>
          </a:xfrm>
        </p:spPr>
        <p:txBody>
          <a:bodyPr anchor="b"/>
          <a:lstStyle>
            <a:lvl1pPr marL="0" indent="0">
              <a:buNone/>
              <a:defRPr sz="8201" b="1"/>
            </a:lvl1pPr>
            <a:lvl2pPr marL="1562164" indent="0">
              <a:buNone/>
              <a:defRPr sz="6834" b="1"/>
            </a:lvl2pPr>
            <a:lvl3pPr marL="3124326" indent="0">
              <a:buNone/>
              <a:defRPr sz="6151" b="1"/>
            </a:lvl3pPr>
            <a:lvl4pPr marL="4686490" indent="0">
              <a:buNone/>
              <a:defRPr sz="5467" b="1"/>
            </a:lvl4pPr>
            <a:lvl5pPr marL="6248655" indent="0">
              <a:buNone/>
              <a:defRPr sz="5467" b="1"/>
            </a:lvl5pPr>
            <a:lvl6pPr marL="7810817" indent="0">
              <a:buNone/>
              <a:defRPr sz="5467" b="1"/>
            </a:lvl6pPr>
            <a:lvl7pPr marL="9372981" indent="0">
              <a:buNone/>
              <a:defRPr sz="5467" b="1"/>
            </a:lvl7pPr>
            <a:lvl8pPr marL="10935145" indent="0">
              <a:buNone/>
              <a:defRPr sz="5467" b="1"/>
            </a:lvl8pPr>
            <a:lvl9pPr marL="12497307" indent="0">
              <a:buNone/>
              <a:defRPr sz="54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792" y="13948401"/>
            <a:ext cx="14464013" cy="25341293"/>
          </a:xfrm>
        </p:spPr>
        <p:txBody>
          <a:bodyPr/>
          <a:lstStyle>
            <a:lvl1pPr>
              <a:defRPr sz="8201"/>
            </a:lvl1pPr>
            <a:lvl2pPr>
              <a:defRPr sz="6834"/>
            </a:lvl2pPr>
            <a:lvl3pPr>
              <a:defRPr sz="6151"/>
            </a:lvl3pPr>
            <a:lvl4pPr>
              <a:defRPr sz="5467"/>
            </a:lvl4pPr>
            <a:lvl5pPr>
              <a:defRPr sz="5467"/>
            </a:lvl5pPr>
            <a:lvl6pPr>
              <a:defRPr sz="5467"/>
            </a:lvl6pPr>
            <a:lvl7pPr>
              <a:defRPr sz="5467"/>
            </a:lvl7pPr>
            <a:lvl8pPr>
              <a:defRPr sz="5467"/>
            </a:lvl8pPr>
            <a:lvl9pPr>
              <a:defRPr sz="5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29353" y="9845335"/>
            <a:ext cx="14469695" cy="4103066"/>
          </a:xfrm>
        </p:spPr>
        <p:txBody>
          <a:bodyPr anchor="b"/>
          <a:lstStyle>
            <a:lvl1pPr marL="0" indent="0">
              <a:buNone/>
              <a:defRPr sz="8201" b="1"/>
            </a:lvl1pPr>
            <a:lvl2pPr marL="1562164" indent="0">
              <a:buNone/>
              <a:defRPr sz="6834" b="1"/>
            </a:lvl2pPr>
            <a:lvl3pPr marL="3124326" indent="0">
              <a:buNone/>
              <a:defRPr sz="6151" b="1"/>
            </a:lvl3pPr>
            <a:lvl4pPr marL="4686490" indent="0">
              <a:buNone/>
              <a:defRPr sz="5467" b="1"/>
            </a:lvl4pPr>
            <a:lvl5pPr marL="6248655" indent="0">
              <a:buNone/>
              <a:defRPr sz="5467" b="1"/>
            </a:lvl5pPr>
            <a:lvl6pPr marL="7810817" indent="0">
              <a:buNone/>
              <a:defRPr sz="5467" b="1"/>
            </a:lvl6pPr>
            <a:lvl7pPr marL="9372981" indent="0">
              <a:buNone/>
              <a:defRPr sz="5467" b="1"/>
            </a:lvl7pPr>
            <a:lvl8pPr marL="10935145" indent="0">
              <a:buNone/>
              <a:defRPr sz="5467" b="1"/>
            </a:lvl8pPr>
            <a:lvl9pPr marL="12497307" indent="0">
              <a:buNone/>
              <a:defRPr sz="54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29353" y="13948401"/>
            <a:ext cx="14469695" cy="25341293"/>
          </a:xfrm>
        </p:spPr>
        <p:txBody>
          <a:bodyPr/>
          <a:lstStyle>
            <a:lvl1pPr>
              <a:defRPr sz="8201"/>
            </a:lvl1pPr>
            <a:lvl2pPr>
              <a:defRPr sz="6834"/>
            </a:lvl2pPr>
            <a:lvl3pPr>
              <a:defRPr sz="6151"/>
            </a:lvl3pPr>
            <a:lvl4pPr>
              <a:defRPr sz="5467"/>
            </a:lvl4pPr>
            <a:lvl5pPr>
              <a:defRPr sz="5467"/>
            </a:lvl5pPr>
            <a:lvl6pPr>
              <a:defRPr sz="5467"/>
            </a:lvl6pPr>
            <a:lvl7pPr>
              <a:defRPr sz="5467"/>
            </a:lvl7pPr>
            <a:lvl8pPr>
              <a:defRPr sz="5467"/>
            </a:lvl8pPr>
            <a:lvl9pPr>
              <a:defRPr sz="5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794" y="1751187"/>
            <a:ext cx="10769865" cy="7452722"/>
          </a:xfrm>
        </p:spPr>
        <p:txBody>
          <a:bodyPr anchor="b"/>
          <a:lstStyle>
            <a:lvl1pPr algn="l">
              <a:defRPr sz="683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8805" y="1751192"/>
            <a:ext cx="18300243" cy="37538507"/>
          </a:xfrm>
        </p:spPr>
        <p:txBody>
          <a:bodyPr/>
          <a:lstStyle>
            <a:lvl1pPr>
              <a:defRPr sz="10935"/>
            </a:lvl1pPr>
            <a:lvl2pPr>
              <a:defRPr sz="9568"/>
            </a:lvl2pPr>
            <a:lvl3pPr>
              <a:defRPr sz="8201"/>
            </a:lvl3pPr>
            <a:lvl4pPr>
              <a:defRPr sz="6834"/>
            </a:lvl4pPr>
            <a:lvl5pPr>
              <a:defRPr sz="6834"/>
            </a:lvl5pPr>
            <a:lvl6pPr>
              <a:defRPr sz="6834"/>
            </a:lvl6pPr>
            <a:lvl7pPr>
              <a:defRPr sz="6834"/>
            </a:lvl7pPr>
            <a:lvl8pPr>
              <a:defRPr sz="6834"/>
            </a:lvl8pPr>
            <a:lvl9pPr>
              <a:defRPr sz="68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794" y="9203913"/>
            <a:ext cx="10769865" cy="30085785"/>
          </a:xfrm>
        </p:spPr>
        <p:txBody>
          <a:bodyPr/>
          <a:lstStyle>
            <a:lvl1pPr marL="0" indent="0">
              <a:buNone/>
              <a:defRPr sz="4784"/>
            </a:lvl1pPr>
            <a:lvl2pPr marL="1562164" indent="0">
              <a:buNone/>
              <a:defRPr sz="4101"/>
            </a:lvl2pPr>
            <a:lvl3pPr marL="3124326" indent="0">
              <a:buNone/>
              <a:defRPr sz="3417"/>
            </a:lvl3pPr>
            <a:lvl4pPr marL="4686490" indent="0">
              <a:buNone/>
              <a:defRPr sz="3037"/>
            </a:lvl4pPr>
            <a:lvl5pPr marL="6248655" indent="0">
              <a:buNone/>
              <a:defRPr sz="3037"/>
            </a:lvl5pPr>
            <a:lvl6pPr marL="7810817" indent="0">
              <a:buNone/>
              <a:defRPr sz="3037"/>
            </a:lvl6pPr>
            <a:lvl7pPr marL="9372981" indent="0">
              <a:buNone/>
              <a:defRPr sz="3037"/>
            </a:lvl7pPr>
            <a:lvl8pPr marL="10935145" indent="0">
              <a:buNone/>
              <a:defRPr sz="3037"/>
            </a:lvl8pPr>
            <a:lvl9pPr marL="12497307" indent="0">
              <a:buNone/>
              <a:defRPr sz="303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453" y="30788295"/>
            <a:ext cx="19641503" cy="3634731"/>
          </a:xfrm>
        </p:spPr>
        <p:txBody>
          <a:bodyPr anchor="b"/>
          <a:lstStyle>
            <a:lvl1pPr algn="l">
              <a:defRPr sz="683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16453" y="3929990"/>
            <a:ext cx="19641503" cy="26389965"/>
          </a:xfrm>
        </p:spPr>
        <p:txBody>
          <a:bodyPr/>
          <a:lstStyle>
            <a:lvl1pPr marL="0" indent="0">
              <a:buNone/>
              <a:defRPr sz="10935"/>
            </a:lvl1pPr>
            <a:lvl2pPr marL="1562164" indent="0">
              <a:buNone/>
              <a:defRPr sz="9568"/>
            </a:lvl2pPr>
            <a:lvl3pPr marL="3124326" indent="0">
              <a:buNone/>
              <a:defRPr sz="8201"/>
            </a:lvl3pPr>
            <a:lvl4pPr marL="4686490" indent="0">
              <a:buNone/>
              <a:defRPr sz="6834"/>
            </a:lvl4pPr>
            <a:lvl5pPr marL="6248655" indent="0">
              <a:buNone/>
              <a:defRPr sz="6834"/>
            </a:lvl5pPr>
            <a:lvl6pPr marL="7810817" indent="0">
              <a:buNone/>
              <a:defRPr sz="6834"/>
            </a:lvl6pPr>
            <a:lvl7pPr marL="9372981" indent="0">
              <a:buNone/>
              <a:defRPr sz="6834"/>
            </a:lvl7pPr>
            <a:lvl8pPr marL="10935145" indent="0">
              <a:buNone/>
              <a:defRPr sz="6834"/>
            </a:lvl8pPr>
            <a:lvl9pPr marL="12497307" indent="0">
              <a:buNone/>
              <a:defRPr sz="68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6453" y="34423026"/>
            <a:ext cx="19641503" cy="5161923"/>
          </a:xfrm>
        </p:spPr>
        <p:txBody>
          <a:bodyPr/>
          <a:lstStyle>
            <a:lvl1pPr marL="0" indent="0">
              <a:buNone/>
              <a:defRPr sz="4784"/>
            </a:lvl1pPr>
            <a:lvl2pPr marL="1562164" indent="0">
              <a:buNone/>
              <a:defRPr sz="4101"/>
            </a:lvl2pPr>
            <a:lvl3pPr marL="3124326" indent="0">
              <a:buNone/>
              <a:defRPr sz="3417"/>
            </a:lvl3pPr>
            <a:lvl4pPr marL="4686490" indent="0">
              <a:buNone/>
              <a:defRPr sz="3037"/>
            </a:lvl4pPr>
            <a:lvl5pPr marL="6248655" indent="0">
              <a:buNone/>
              <a:defRPr sz="3037"/>
            </a:lvl5pPr>
            <a:lvl6pPr marL="7810817" indent="0">
              <a:buNone/>
              <a:defRPr sz="3037"/>
            </a:lvl6pPr>
            <a:lvl7pPr marL="9372981" indent="0">
              <a:buNone/>
              <a:defRPr sz="3037"/>
            </a:lvl7pPr>
            <a:lvl8pPr marL="10935145" indent="0">
              <a:buNone/>
              <a:defRPr sz="3037"/>
            </a:lvl8pPr>
            <a:lvl9pPr marL="12497307" indent="0">
              <a:buNone/>
              <a:defRPr sz="303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6792" y="1761373"/>
            <a:ext cx="29462255" cy="7330546"/>
          </a:xfrm>
          <a:prstGeom prst="rect">
            <a:avLst/>
          </a:prstGeom>
        </p:spPr>
        <p:txBody>
          <a:bodyPr vert="horz" lIns="411425" tIns="205713" rIns="411425" bIns="20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6792" y="10262768"/>
            <a:ext cx="29462255" cy="29026929"/>
          </a:xfrm>
          <a:prstGeom prst="rect">
            <a:avLst/>
          </a:prstGeom>
        </p:spPr>
        <p:txBody>
          <a:bodyPr vert="horz" lIns="411425" tIns="205713" rIns="411425" bIns="20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6792" y="40765984"/>
            <a:ext cx="7638362" cy="2341702"/>
          </a:xfrm>
          <a:prstGeom prst="rect">
            <a:avLst/>
          </a:prstGeom>
        </p:spPr>
        <p:txBody>
          <a:bodyPr vert="horz" lIns="411425" tIns="205713" rIns="411425" bIns="205713" rtlCol="0" anchor="ctr"/>
          <a:lstStyle>
            <a:lvl1pPr algn="l">
              <a:defRPr sz="41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70FD-4F04-44F2-BAF9-7E8583531C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84745" y="40765984"/>
            <a:ext cx="10366349" cy="2341702"/>
          </a:xfrm>
          <a:prstGeom prst="rect">
            <a:avLst/>
          </a:prstGeom>
        </p:spPr>
        <p:txBody>
          <a:bodyPr vert="horz" lIns="411425" tIns="205713" rIns="411425" bIns="205713" rtlCol="0" anchor="ctr"/>
          <a:lstStyle>
            <a:lvl1pPr algn="ctr">
              <a:defRPr sz="41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460684" y="40765984"/>
            <a:ext cx="7638362" cy="2341702"/>
          </a:xfrm>
          <a:prstGeom prst="rect">
            <a:avLst/>
          </a:prstGeom>
        </p:spPr>
        <p:txBody>
          <a:bodyPr vert="horz" lIns="411425" tIns="205713" rIns="411425" bIns="205713" rtlCol="0" anchor="ctr"/>
          <a:lstStyle>
            <a:lvl1pPr algn="r">
              <a:defRPr sz="41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0C45-D790-4C2D-8C73-C5107787F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4326" rtl="0" eaLnBrk="1" latinLnBrk="0" hangingPunct="1">
        <a:spcBef>
          <a:spcPct val="0"/>
        </a:spcBef>
        <a:buNone/>
        <a:defRPr sz="150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1622" indent="-1171622" algn="l" defTabSz="3124326" rtl="0" eaLnBrk="1" latinLnBrk="0" hangingPunct="1">
        <a:spcBef>
          <a:spcPct val="20000"/>
        </a:spcBef>
        <a:buFont typeface="Arial" pitchFamily="34" charset="0"/>
        <a:buChar char="•"/>
        <a:defRPr sz="10935" kern="1200">
          <a:solidFill>
            <a:schemeClr val="tx1"/>
          </a:solidFill>
          <a:latin typeface="+mn-lt"/>
          <a:ea typeface="+mn-ea"/>
          <a:cs typeface="+mn-cs"/>
        </a:defRPr>
      </a:lvl1pPr>
      <a:lvl2pPr marL="2538516" indent="-976352" algn="l" defTabSz="3124326" rtl="0" eaLnBrk="1" latinLnBrk="0" hangingPunct="1">
        <a:spcBef>
          <a:spcPct val="20000"/>
        </a:spcBef>
        <a:buFont typeface="Arial" pitchFamily="34" charset="0"/>
        <a:buChar char="–"/>
        <a:defRPr sz="9568" kern="1200">
          <a:solidFill>
            <a:schemeClr val="tx1"/>
          </a:solidFill>
          <a:latin typeface="+mn-lt"/>
          <a:ea typeface="+mn-ea"/>
          <a:cs typeface="+mn-cs"/>
        </a:defRPr>
      </a:lvl2pPr>
      <a:lvl3pPr marL="3905408" indent="-781082" algn="l" defTabSz="3124326" rtl="0" eaLnBrk="1" latinLnBrk="0" hangingPunct="1">
        <a:spcBef>
          <a:spcPct val="20000"/>
        </a:spcBef>
        <a:buFont typeface="Arial" pitchFamily="34" charset="0"/>
        <a:buChar char="•"/>
        <a:defRPr sz="8201" kern="1200">
          <a:solidFill>
            <a:schemeClr val="tx1"/>
          </a:solidFill>
          <a:latin typeface="+mn-lt"/>
          <a:ea typeface="+mn-ea"/>
          <a:cs typeface="+mn-cs"/>
        </a:defRPr>
      </a:lvl3pPr>
      <a:lvl4pPr marL="5467573" indent="-781082" algn="l" defTabSz="3124326" rtl="0" eaLnBrk="1" latinLnBrk="0" hangingPunct="1">
        <a:spcBef>
          <a:spcPct val="20000"/>
        </a:spcBef>
        <a:buFont typeface="Arial" pitchFamily="34" charset="0"/>
        <a:buChar char="–"/>
        <a:defRPr sz="6834" kern="1200">
          <a:solidFill>
            <a:schemeClr val="tx1"/>
          </a:solidFill>
          <a:latin typeface="+mn-lt"/>
          <a:ea typeface="+mn-ea"/>
          <a:cs typeface="+mn-cs"/>
        </a:defRPr>
      </a:lvl4pPr>
      <a:lvl5pPr marL="7029737" indent="-781082" algn="l" defTabSz="3124326" rtl="0" eaLnBrk="1" latinLnBrk="0" hangingPunct="1">
        <a:spcBef>
          <a:spcPct val="20000"/>
        </a:spcBef>
        <a:buFont typeface="Arial" pitchFamily="34" charset="0"/>
        <a:buChar char="»"/>
        <a:defRPr sz="6834" kern="1200">
          <a:solidFill>
            <a:schemeClr val="tx1"/>
          </a:solidFill>
          <a:latin typeface="+mn-lt"/>
          <a:ea typeface="+mn-ea"/>
          <a:cs typeface="+mn-cs"/>
        </a:defRPr>
      </a:lvl5pPr>
      <a:lvl6pPr marL="8591899" indent="-781082" algn="l" defTabSz="3124326" rtl="0" eaLnBrk="1" latinLnBrk="0" hangingPunct="1">
        <a:spcBef>
          <a:spcPct val="20000"/>
        </a:spcBef>
        <a:buFont typeface="Arial" pitchFamily="34" charset="0"/>
        <a:buChar char="•"/>
        <a:defRPr sz="6834" kern="1200">
          <a:solidFill>
            <a:schemeClr val="tx1"/>
          </a:solidFill>
          <a:latin typeface="+mn-lt"/>
          <a:ea typeface="+mn-ea"/>
          <a:cs typeface="+mn-cs"/>
        </a:defRPr>
      </a:lvl6pPr>
      <a:lvl7pPr marL="10154063" indent="-781082" algn="l" defTabSz="3124326" rtl="0" eaLnBrk="1" latinLnBrk="0" hangingPunct="1">
        <a:spcBef>
          <a:spcPct val="20000"/>
        </a:spcBef>
        <a:buFont typeface="Arial" pitchFamily="34" charset="0"/>
        <a:buChar char="•"/>
        <a:defRPr sz="6834" kern="1200">
          <a:solidFill>
            <a:schemeClr val="tx1"/>
          </a:solidFill>
          <a:latin typeface="+mn-lt"/>
          <a:ea typeface="+mn-ea"/>
          <a:cs typeface="+mn-cs"/>
        </a:defRPr>
      </a:lvl7pPr>
      <a:lvl8pPr marL="11716227" indent="-781082" algn="l" defTabSz="3124326" rtl="0" eaLnBrk="1" latinLnBrk="0" hangingPunct="1">
        <a:spcBef>
          <a:spcPct val="20000"/>
        </a:spcBef>
        <a:buFont typeface="Arial" pitchFamily="34" charset="0"/>
        <a:buChar char="•"/>
        <a:defRPr sz="6834" kern="1200">
          <a:solidFill>
            <a:schemeClr val="tx1"/>
          </a:solidFill>
          <a:latin typeface="+mn-lt"/>
          <a:ea typeface="+mn-ea"/>
          <a:cs typeface="+mn-cs"/>
        </a:defRPr>
      </a:lvl8pPr>
      <a:lvl9pPr marL="13278389" indent="-781082" algn="l" defTabSz="3124326" rtl="0" eaLnBrk="1" latinLnBrk="0" hangingPunct="1">
        <a:spcBef>
          <a:spcPct val="20000"/>
        </a:spcBef>
        <a:buFont typeface="Arial" pitchFamily="34" charset="0"/>
        <a:buChar char="•"/>
        <a:defRPr sz="68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1pPr>
      <a:lvl2pPr marL="1562164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2pPr>
      <a:lvl3pPr marL="3124326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3pPr>
      <a:lvl4pPr marL="4686490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4pPr>
      <a:lvl5pPr marL="6248655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5pPr>
      <a:lvl6pPr marL="7810817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6pPr>
      <a:lvl7pPr marL="9372981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7pPr>
      <a:lvl8pPr marL="10935145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8pPr>
      <a:lvl9pPr marL="12497307" algn="l" defTabSz="3124326" rtl="0" eaLnBrk="1" latinLnBrk="0" hangingPunct="1">
        <a:defRPr sz="61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hyperlink" Target="mailto:vv@iiit.ac.in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17" Type="http://schemas.openxmlformats.org/officeDocument/2006/relationships/image" Target="../media/image13.jpeg"/><Relationship Id="rId2" Type="http://schemas.openxmlformats.org/officeDocument/2006/relationships/hyperlink" Target="mailto:priya.r@research.iiit.ac.in" TargetMode="Externa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hyperlink" Target="http://search.iiit.ac.in/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35" y="427037"/>
            <a:ext cx="32128284" cy="429768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51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919" y="373117"/>
            <a:ext cx="3200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Extracting Semantic Knowledge from Wikipedia Category Names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919" y="1499746"/>
            <a:ext cx="3200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Priya Radhakrishnan </a:t>
            </a:r>
            <a:r>
              <a:rPr lang="en-US" sz="7200" dirty="0"/>
              <a:t>and Vasudeva </a:t>
            </a:r>
            <a:r>
              <a:rPr lang="en-US" sz="7200" dirty="0" err="1" smtClean="0"/>
              <a:t>Varma</a:t>
            </a:r>
            <a:r>
              <a:rPr lang="en-US" sz="7200" dirty="0" smtClean="0"/>
              <a:t> </a:t>
            </a:r>
            <a:endParaRPr lang="en-US" sz="7200" dirty="0" smtClean="0"/>
          </a:p>
          <a:p>
            <a:pPr algn="ctr"/>
            <a:r>
              <a:rPr lang="en-US" sz="3200" dirty="0" smtClean="0"/>
              <a:t>(</a:t>
            </a:r>
            <a:r>
              <a:rPr lang="en-US" sz="3200" dirty="0" smtClean="0">
                <a:hlinkClick r:id="rId2"/>
              </a:rPr>
              <a:t>priya.r@research.iiit.ac.in</a:t>
            </a:r>
            <a:r>
              <a:rPr lang="en-US" sz="3200" dirty="0" smtClean="0"/>
              <a:t>; </a:t>
            </a:r>
            <a:r>
              <a:rPr lang="en-US" sz="3200" dirty="0" smtClean="0">
                <a:hlinkClick r:id="rId3"/>
              </a:rPr>
              <a:t>vv@iiit.ac.in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89719" y="40736837"/>
            <a:ext cx="321868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cquia_marina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584402" y="40911517"/>
            <a:ext cx="2590800" cy="164606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2119" y="40889016"/>
            <a:ext cx="3185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Search and Information Extraction Lab, </a:t>
            </a:r>
          </a:p>
          <a:p>
            <a:pPr algn="ctr"/>
            <a:r>
              <a:rPr lang="en-US" sz="4000" dirty="0" smtClean="0"/>
              <a:t>Language Technology Research Centre, IIIT-Hyderabad</a:t>
            </a:r>
            <a:endParaRPr lang="en-US" sz="4000" dirty="0"/>
          </a:p>
          <a:p>
            <a:pPr algn="ctr"/>
            <a:r>
              <a:rPr lang="en-US" sz="4000" dirty="0">
                <a:hlinkClick r:id="rId5"/>
              </a:rPr>
              <a:t>http://</a:t>
            </a:r>
            <a:r>
              <a:rPr lang="en-US" sz="4000" dirty="0" smtClean="0">
                <a:hlinkClick r:id="rId5"/>
              </a:rPr>
              <a:t>search.iiit.ac.in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65919" y="3227521"/>
            <a:ext cx="3200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AKBC workshop at CIKM 2013</a:t>
            </a:r>
            <a:endParaRPr lang="en-US" sz="6600" dirty="0">
              <a:solidFill>
                <a:srgbClr val="C00000"/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0728" y="40905090"/>
            <a:ext cx="2612140" cy="1759293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321250" y="4411717"/>
            <a:ext cx="32132016" cy="5943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17937" y="4411717"/>
            <a:ext cx="32132016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A I M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65919" y="5166276"/>
            <a:ext cx="21259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i="1" dirty="0" smtClean="0"/>
              <a:t>Extract meaningful content from semi structured knowledge bases using </a:t>
            </a:r>
            <a:r>
              <a:rPr lang="en-IN" sz="4400" b="1" i="1" dirty="0" smtClean="0"/>
              <a:t>semantic features</a:t>
            </a:r>
            <a:endParaRPr lang="en-US" sz="44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365919" y="5935717"/>
            <a:ext cx="204978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C00000"/>
                </a:solidFill>
              </a:rPr>
              <a:t>Introduction</a:t>
            </a:r>
            <a:endParaRPr lang="en-US" sz="4400" b="1" dirty="0">
              <a:solidFill>
                <a:srgbClr val="C00000"/>
              </a:solidFill>
            </a:endParaRPr>
          </a:p>
          <a:p>
            <a:r>
              <a:rPr lang="en-IN" sz="4400" i="1" dirty="0" smtClean="0"/>
              <a:t>Semantic </a:t>
            </a:r>
            <a:r>
              <a:rPr lang="en-IN" sz="4400" i="1" dirty="0"/>
              <a:t>features</a:t>
            </a:r>
            <a:r>
              <a:rPr lang="en-IN" sz="4400" dirty="0"/>
              <a:t> </a:t>
            </a:r>
            <a:r>
              <a:rPr lang="en-IN" sz="4400" dirty="0" smtClean="0"/>
              <a:t>are </a:t>
            </a:r>
            <a:r>
              <a:rPr lang="en-IN" sz="4400" dirty="0"/>
              <a:t>features that indicate semantic relatedness </a:t>
            </a:r>
            <a:r>
              <a:rPr lang="en-IN" sz="4400" dirty="0" smtClean="0"/>
              <a:t>between word-tokens </a:t>
            </a:r>
            <a:endParaRPr lang="en-IN" sz="4400" dirty="0"/>
          </a:p>
          <a:p>
            <a:r>
              <a:rPr lang="en-IN" sz="4400" i="1" dirty="0"/>
              <a:t>Semantic relatedness</a:t>
            </a:r>
            <a:r>
              <a:rPr lang="en-IN" sz="4400" dirty="0"/>
              <a:t> is a measure of </a:t>
            </a:r>
            <a:r>
              <a:rPr lang="en-IN" sz="4400" dirty="0" smtClean="0"/>
              <a:t>likeness </a:t>
            </a:r>
            <a:r>
              <a:rPr lang="en-IN" sz="4400" dirty="0"/>
              <a:t>in meaning between two </a:t>
            </a:r>
            <a:r>
              <a:rPr lang="en-IN" sz="4400" dirty="0" smtClean="0"/>
              <a:t>word-tokens</a:t>
            </a:r>
          </a:p>
          <a:p>
            <a:r>
              <a:rPr lang="en-IN" sz="4400" dirty="0" smtClean="0"/>
              <a:t>We </a:t>
            </a:r>
            <a:r>
              <a:rPr lang="en-IN" sz="4400" dirty="0"/>
              <a:t>present six </a:t>
            </a:r>
            <a:r>
              <a:rPr lang="en-IN" sz="4400" dirty="0" smtClean="0"/>
              <a:t>semantic features and demonstrate them </a:t>
            </a:r>
            <a:r>
              <a:rPr lang="en-IN" sz="4400" dirty="0"/>
              <a:t>in a web query completion task</a:t>
            </a:r>
            <a:r>
              <a:rPr lang="en-IN" sz="4400" dirty="0" smtClean="0"/>
              <a:t>.</a:t>
            </a:r>
            <a:endParaRPr lang="en-US" sz="4400" dirty="0"/>
          </a:p>
        </p:txBody>
      </p:sp>
      <p:pic>
        <p:nvPicPr>
          <p:cNvPr id="1026" name="Picture 2" descr="https://encrypted-tbn1.gstatic.com/images?q=tbn:ANd9GcSz4BDjcEfNf5u0k-ZNspVuNUnML5bj5rkhaUHTfzk8NThtKShh9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11408" y="5775153"/>
            <a:ext cx="1146048" cy="1151164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SvW4742uTUxOlmoP1XCtsc0_NhNAt3SXnwz4OA1UsX9wlUvCr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921208" y="5752873"/>
            <a:ext cx="1074260" cy="1066800"/>
          </a:xfrm>
          <a:prstGeom prst="rect">
            <a:avLst/>
          </a:prstGeom>
          <a:noFill/>
        </p:spPr>
      </p:pic>
      <p:cxnSp>
        <p:nvCxnSpPr>
          <p:cNvPr id="90" name="Straight Connector 89"/>
          <p:cNvCxnSpPr/>
          <p:nvPr/>
        </p:nvCxnSpPr>
        <p:spPr>
          <a:xfrm>
            <a:off x="21625808" y="6438673"/>
            <a:ext cx="1219200" cy="0"/>
          </a:xfrm>
          <a:prstGeom prst="line">
            <a:avLst/>
          </a:prstGeom>
          <a:ln w="76200">
            <a:headEnd type="stealth"/>
            <a:tailEnd type="stealt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6" name="AutoShape 12" descr="data:image/jpeg;base64,/9j/4AAQSkZJRgABAQAAAQABAAD/2wCEAAkGBhMSEBIPEBAVDxAQEA8QEBYSEA8QEBAQFBAVFhcRFBMXHCYeFxkjGRISHy8iJCgpLC0tFR4xNTAqNSYtLCkBCQoKDgwOGg8PGikkHyQpLCwpLCwvLCktLDYsLCwsLCwsLCwsLiksLCwsLCwsLCwsLCwsLCwpLCwsLCksLCwsLP/AABEIANQA7gMBIgACEQEDEQH/xAAbAAEAAQUBAAAAAAAAAAAAAAAAAgEDBQYHBP/EAEAQAAICAQIDBgUBBAUNAQAAAAECAAMRBBIFITEGBxNBUWEUIjJxgZEjUqGxMzRCYoIkVGNyc6KjssHR4fDxF//EABkBAQADAQEAAAAAAAAAAAAAAAADBAUBAv/EACYRAQACAgICAQMFAQAAAAAAAAABAgMRBDESIUEyUWEUIlKBkRP/2gAMAwEAAhEDEQA/AO201FRguXPqwQH/AHQBLkRAREQEREBERAREQEREBERAREQEREBERAREQEREBERAREQEREBERAREQEREBERAREQEREBERAREQEREBERAREs6rW11DdbYtS+rsqD9TAvRMBf2+4ehAOtpJbpsfxAT6ZTIzPXoO1GkuG6rU12Lu25DjG705+c8+Ufd68LfZlIlAZWenkiIgIiICIiAiIgIiICIiAiIgIiICIiAiIgIiICQttCqWYhVUEkk4AA6kyc5j3mcRsu1VXDkYrUKxfqAOQZN4wGYH8AY8z1njJfwrtJjp520u8X7x7r2anh6BEU4OosUlSP9GpGCf1muW8DW1jZqHs1Lk5PiuSoP91RjbMlRpwAAo2qMAADAAHQD0l8VzHvltadzLVpSKR+2Hgq4PUM/sa+fX9lXg49eXOSPCaid3hKrAkhkUV2AnzDrg5mQ2Su2eItLqfZPtTbpdQuh1bm3T24XS2tuazfjLLaxPuOfvOmTjvaDReLSyglXTFlZX6gykHAPuAR+Z0nsj2gXWaSq9eRKhbBnJS1QNy58/wDzNTj5PKNSz+RSI/dDMxES0qkREBERAREQEREBERAREQEREBERAREQEREBORdotQDxzVJ5/DVIPm8wKWIC/ZuZ+067ON8bOOP6vlzNaZOB50acgk9fIjHsTIOR9Czxvq/pkwMSuJVRylQsxpaUKLmSCySrLgEOS89lZ6jqDnHlPT3SalUbW6Lo1d4uUYOTUw2hiT1b5VJ/1hKTD8Q09tVq63R/1mkEhMkJqBjBrfHXlnH3lrj5Irb2hyV8qzDr8TB9nO19GrT5WFdykpZU522K69cA4LD3mcmrExPTMmJidSRETrhERAREQEREBERAREQEREBERAREQERML2j7XafRKDc5LsCa60w1r49ASABnlkkD3nJnTsRMzqGV1OpWtGssYIiAszMQqqo6kk9BOKjX/F8T1GuStlqcBKy2ACFWtMlfUioNz6Zx7z28V4jquJ4OpPw2jzldOm4WOQ2Va185Pr0A6cvOevSaJK1CVqEUDkAMASjyM8THjDQwYfH3Pb0KZdUSCVy+qzNla6NsriVideUcSJWTidGL4hwSu4h2BFihgHRmrcBuo3KefQdemJc0PE9fpFAp1A1NSKAtV6ZsOD0F2QSSPWe8iRZZLTJas+ni0RMaltvZXtSmtrd1Xw7KrDXbWWDNW3ln7jnM3OS0cT+A11Wo5rRqXFGpCgHc7YCOw68gCcj909czrIOZr47+dds7LTwn0rERPaIiIgIiICIiAiIgIiICIlu/UKis7sERQSzMQqqB5knkBAuTH8Z7QUaRPE1Nq1KThcnLOfRFHNj9pp/HO8Fr1NXCxu3ZDapgopr/ANmrEGw/jEwej4XtbxbHe/UEYa21ndz7LuJ2j2ErZORWnS1j40z7sy2t7c6zUErpahoqskeJeFtvYY+pKgSqf4szBU8ATebrmbVXk7jZfsd8+3IY/wCkywXlJrXKF89rLtccU6WVSXkrlwJKyu9gErKRO6cViBK4jQjKmVxKGdAyIlTK4nYj25LFdodGLNPYp/cLD1yo3cj5E4Iz7zonZS9n0Okd87201DNnruNYzmcx7T6xinw9OWvuHhoFxvwx2kqD588Cda4boxTTVSudtVdda5OThFCjJ8+k1ONGqyo8j4emIiWVUiIgIiICIiAiIgImq9oO8bS6Y+GjfE3sSiV1fMDZ02s4yBz5HGceYmna3iWu1ufHtOkocY8GkILB0+qwFhz55Bz9hIr5a07lPTBa34b5xjttpqCaw/j3kHZVUGsYn0ZlBWvqObETQ9bRbq7PG1zCzp4dKb109OOfNdx3tk9T/wBsXtFwxKgQihc9SBzJ9SfOewJM7LyZv6jpdx4a0W1TykxXJhJLEq9plFWViIhwlQJULI6nUpWpexgiDqWOBJa0mXnaSrDkAEkhVHUkhVH3J5CY7hduq1xPwdPg0htrXX7k5Y61oUIY/r74mS//ACY2Pu1fELtQuchVRaSMHPJgTj8ASzTjzKK2Ste5eBuPacEg6ivIxnDbhzOAAy5Un2zmerS6tbF3owZT0IP/ALiZRu6bQEMNtnzrtc+KSXH9/I+bBAIz0Imu8R7rr9PaLNDYbK2tZ2XeldqB6ih64V1UhCOY6HlPVuNMR6K5qTOt/wCsnmRxNT1/F9fo1DavTMVC1qxKbVa0s+7FqgqAFCdeuTDdv1+nwlzlRn4lGr3Mu7GQmentIJw2hJE76bZiYvj3aCvTJ8zA2MP2abgCx9T6L7zxcMq4rrfn06LTTuKs1iLUv18tjOrO/wAoHMDHze03Hs33fGq4avV3G+/6gik+AjdARnmxUdDgeuMyxj48+tob5K1+Xg7u+xtgsfiWuQjUOT4CF93hIRjftwArEHAHUDP7xnQ4iXojUahRtabTuSW9RqFRGssYIiKWZmIVVUDJJJ5ASt9wRWdiFVFLMT0CgZJP4E5R2l49ZxF2rRmr0A27Np2vqCOpcEclz0B9PflHkyxjjcvePHOSdNi1Hezpi2zTVXas8/mRNlecZGWfBAPqRiWbu9NkwX4bftyNxrtou2r5thDk4mv6Lh6VrtrQIPPAAyfU+p+89S0SnPLnfS3+npEN04J280WqO2q8LZlhstBqsyp54DdfxmZ8NnmOYM43xHsxVdksNrEEFlOGOR5+v5l/hPHdfw9dg2a7TLswmGFyqMBtmOmV54+YZHQZk9OTW3aO3G/jLr0Tmt/e9YVAq4bb4jEhN5baQP7Q+UbscsqDmYPUcV4nqifH1Xw1ZzmukEHGc4DKysOX7zE+okk56R8o441579Ou67iVVKNZdatSKCWLsFAGPec5432uv15NWkLaXRMv9Pnbfd7IhXknuSM/wmG0PZqoMLHDXWDGGtIcj36cz7nJmcSuVMnK3GqrNOPFfc+3i4ZwaugEVrgt9TElnb7sfL2GB7T3hPSSCyQEozaZ7WVFWTlJWciHFIlRJBZ7iu3JlECSC+Znh4vx6nTLmx1DH6U31qzH23EAfckTH8O4Xr+JMvyHSaNmyXyjh68H6SHyx6cx8vP2limHco7W1G5Sv4/ZZeml0VRusc43tXb4S8+ZzyBAHMnOPvMpw3uuvsvW3iOpFyKcmuslq3wcgYdB4Y9dv8Jt3ZnsdptCpGnTDv8AW7YNj+xPkPaZyaFMUVU7556qtaXSpWgrrRa0XkqooRRzzyUchLsRJVciIgMSxXoa1JZa0VickhFBJ9SQJfiAiIgIiIHO++HUMa9JpQ21dRexfBwSK1H6j5/4CYbTIMAAYAGB7CZ7vc0TeDp9Uq5XS3brMdRWxXn9vlx+RMBpXBGQcg8xjoR6zL5Uz5tLj6/5vcglwS0jSRsxKqdVjIbfaSAzzk8RvRraytA9JcSoSayQnJk0qEkwsCJwVMpKiFWe4q5sxJIskAJr3Gu03MUaRWvvewUqa1DqjnljJIG7PTJk1cbxM7ZTinFq9OuXyTgkKqszHA9FBx95htFrNfryq6XTmilyVNxNq7OXXc9YUjr9IzNw7Ld2lFSLbrKk1WrbDu1qpYEY89o5YbGepzz9sTdErAAAAAAwABgAegEvUwRHatbPEeq+2mdne7Cig+LqHOsu8y29aifVqixDn3bM3RVxyHICViWIiI6VbWm07kiInXkiIgIiICIiAiIgIiIHn4hoEvqei1d9dilHHqDOM6/THhmp+CuJNLfPpbT51kn5H9CDy/8As7dMbxzs9RrK/C1NQsXqp5h0P7yOOanl5SHLijJCbFl8J/Dm+nvDAEEEHmCCCCPUGTVst/KQ4v3V6nSg2cN1BuRR/QW7d2BzwrDCt6YwD7meLhHEhbnkUsrbZahBDVuOoIP2P6TMy4rU7aNL1v7hmxEopkpC9gkxIyU4KgyUiBJgSStdvEyqonk4txavTpvc8zyRcqHsb0UE85j+P9qE0/7Ndtmob6Ky4U8zgZ8+flgHMyfZfu3a5jq+KZc2EMmnbbhBnI8QgA9OWzpz55PIW8eKZ6R2tFY3ZiNBwTiHFF3Bvg9Ix+ogoxx+6FcmwZPnheRm+9mOwOl0WHWtbdRz3XNXWLCT12hRhB9ufqTNjRAAAAAAAAAMAAeQElLtccVUr5rX9dQRESRCREQEREBERAREQEREBERAREQEREBOUdptOtPF7lUYGq09Wo9P2oLI2PuE3fcn1nV5zXvj03h/B65Ttaq40t71sN+P+Gw/xyDkV8qSscedXWKWzLwnnobr6S+DMiYaKYlZESU5DkqrMX2i4o1NDMv1sQiY25BPnz5DkDzPIdfKZUCYftZpA+ltyMhF8Q+Rwhy2D5fLvH5ljGjntsPdn2NSqlNdafFvvRbULBT4KuM5BAALMCCWwD5cued9msd2utNnDNPuGGrD0sM5wa3K/jp0mzzVrGoZ+SZm07IiJ6RkREBERAREQEREBERAREQEREBERAREQE0Lvm/qFeTj/LKf+Szn+Ov4m+zUe9PQNbw2wqu80vXeR5lUb5sfgk/YGeMn0ykxTq8NUo/lynsBngofOG65wf1nrVpjNReEkJbUyQac0LoljiTgU2sxwBVYST0ACHmZdUzC8dua62nQUqzte6+L4fVaw4yC/ReQLHzAXpzzJsddy8S2vug0+3h2drKHvsYBskkBUTOT5koSffdN3nn0GgSmtKakCV1rtRRnkPueZPnk9cz0TWiNRpmXt5WmSIideSIiAiIgIiICIiAiIgIiICIiAiIzAREQEi6AggjIIwQehB6iSiBxDR3mmxtFaCltBKAH+2g+lgfP5dsy9ds3TtX2Fo12HbNOoQYrur5OPQMOjj2PqcETm+pa7R2/Da1dmFylwP7K4D+0p9fbqJm5cE1ncdNLHli/r5ZhXlwNMWvGKcbvGTGN31jmPUDrPIO0vi2pp9Gnj3Wnah5BMnz5kHHU56cpFFJlJMsxxHi6aesu5GcHYuQGsbHJRn+fSbH3a9mPBoOrvrxrNUWewtkulZfKoM9AQAcfYeU8fZnux22jV8RddTqAQUVdxpQg5DHP1EeQwFHoes6BNDFi8O1LLlifVSIiTqxERAREQEREBERAREQEREBERAREQEREBERAREQE8+v0Fd1ZqurW2tvqV1DKfwYiBgR3ccN/zGrl0+vl/GZjhvBaNOpXT0V0g8zsRVyfUnqZWJzUOzaZ+XtiInXCIiAiIgIiICIiAiIgIiICIiAiIgIiICIiB//Z"/>
          <p:cNvSpPr>
            <a:spLocks noChangeAspect="1" noChangeArrowheads="1"/>
          </p:cNvSpPr>
          <p:nvPr/>
        </p:nvSpPr>
        <p:spPr bwMode="auto">
          <a:xfrm>
            <a:off x="0" y="-16779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21250" y="10180637"/>
            <a:ext cx="32132016" cy="13944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1" y="24759423"/>
            <a:ext cx="19354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C00000"/>
                </a:solidFill>
              </a:rPr>
              <a:t>Dataset</a:t>
            </a:r>
            <a:endParaRPr lang="en-US" sz="4400" b="1" dirty="0">
              <a:solidFill>
                <a:srgbClr val="C00000"/>
              </a:solidFill>
            </a:endParaRPr>
          </a:p>
          <a:p>
            <a:pPr marL="742950" indent="-742950" algn="just"/>
            <a:r>
              <a:rPr lang="en-US" sz="4400" dirty="0" smtClean="0"/>
              <a:t>Wikipedia Category Names and article titles.</a:t>
            </a:r>
          </a:p>
          <a:p>
            <a:pPr marL="742950" indent="-742950" algn="just"/>
            <a:r>
              <a:rPr lang="en-US" sz="4400" dirty="0" smtClean="0"/>
              <a:t>Only the names of leaf categories and  categories sharing an article, was used.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390688" y="15895637"/>
            <a:ext cx="114552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/>
              <a:t>Category </a:t>
            </a:r>
            <a:r>
              <a:rPr lang="en-IN" sz="4400" dirty="0" smtClean="0"/>
              <a:t>names followed the POS </a:t>
            </a:r>
            <a:r>
              <a:rPr lang="en-IN" sz="4400" dirty="0"/>
              <a:t>tag </a:t>
            </a:r>
            <a:r>
              <a:rPr lang="en-IN" sz="4400" dirty="0" smtClean="0"/>
              <a:t>pattern  </a:t>
            </a:r>
            <a:r>
              <a:rPr lang="en-IN" sz="4400" b="1" i="1" dirty="0"/>
              <a:t>NounPhrase(IN </a:t>
            </a:r>
            <a:r>
              <a:rPr lang="en-IN" sz="4400" b="1" i="1" dirty="0" err="1"/>
              <a:t>NounPhrase</a:t>
            </a:r>
            <a:r>
              <a:rPr lang="en-IN" sz="4400" b="1" i="1" dirty="0" smtClean="0"/>
              <a:t>)+</a:t>
            </a:r>
            <a:r>
              <a:rPr lang="en-IN" sz="4400" i="1" dirty="0" smtClean="0"/>
              <a:t> </a:t>
            </a:r>
            <a:endParaRPr lang="en-IN" sz="4400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9924088" y="10637837"/>
            <a:ext cx="87649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smtClean="0"/>
              <a:t>     </a:t>
            </a:r>
            <a:r>
              <a:rPr lang="en-US" sz="4800" dirty="0" smtClean="0">
                <a:solidFill>
                  <a:srgbClr val="FF0000"/>
                </a:solidFill>
              </a:rPr>
              <a:t>       </a:t>
            </a:r>
            <a:r>
              <a:rPr lang="en-US" sz="4800" dirty="0" smtClean="0">
                <a:solidFill>
                  <a:srgbClr val="C00000"/>
                </a:solidFill>
              </a:rPr>
              <a:t>NounPhrase</a:t>
            </a:r>
            <a:r>
              <a:rPr lang="en-US" sz="4800" dirty="0" smtClean="0">
                <a:solidFill>
                  <a:srgbClr val="FF0000"/>
                </a:solidFill>
              </a:rPr>
              <a:t>          </a:t>
            </a:r>
            <a:r>
              <a:rPr lang="en-US" sz="4800" dirty="0" smtClean="0"/>
              <a:t>IN</a:t>
            </a:r>
          </a:p>
          <a:p>
            <a:endParaRPr lang="en-IN" sz="4800" dirty="0"/>
          </a:p>
          <a:p>
            <a:r>
              <a:rPr lang="en-IN" sz="4800" dirty="0" smtClean="0">
                <a:solidFill>
                  <a:srgbClr val="C00000"/>
                </a:solidFill>
              </a:rPr>
              <a:t>    NNS   </a:t>
            </a:r>
            <a:r>
              <a:rPr lang="en-IN" sz="4800" dirty="0" smtClean="0"/>
              <a:t> </a:t>
            </a:r>
            <a:r>
              <a:rPr lang="en-IN" sz="4800" dirty="0"/>
              <a:t>IN   </a:t>
            </a:r>
            <a:r>
              <a:rPr lang="en-IN" sz="4800" dirty="0" smtClean="0"/>
              <a:t> </a:t>
            </a:r>
            <a:r>
              <a:rPr lang="en-IN" sz="4800" dirty="0">
                <a:solidFill>
                  <a:srgbClr val="C00000"/>
                </a:solidFill>
              </a:rPr>
              <a:t>NNS  </a:t>
            </a:r>
            <a:r>
              <a:rPr lang="en-IN" sz="4800" dirty="0" smtClean="0">
                <a:solidFill>
                  <a:srgbClr val="C00000"/>
                </a:solidFill>
              </a:rPr>
              <a:t>      </a:t>
            </a:r>
            <a:r>
              <a:rPr lang="en-IN" sz="4800" dirty="0">
                <a:solidFill>
                  <a:srgbClr val="C00000"/>
                </a:solidFill>
              </a:rPr>
              <a:t>NNP </a:t>
            </a:r>
            <a:r>
              <a:rPr lang="en-IN" sz="4800" dirty="0"/>
              <a:t>IN </a:t>
            </a:r>
            <a:r>
              <a:rPr lang="en-IN" sz="4800" dirty="0" smtClean="0">
                <a:solidFill>
                  <a:srgbClr val="C00000"/>
                </a:solidFill>
              </a:rPr>
              <a:t>NN</a:t>
            </a:r>
          </a:p>
          <a:p>
            <a:endParaRPr lang="en-IN" sz="4800" dirty="0">
              <a:solidFill>
                <a:srgbClr val="FF0000"/>
              </a:solidFill>
            </a:endParaRPr>
          </a:p>
          <a:p>
            <a:r>
              <a:rPr lang="en-IN" sz="4800" i="1" dirty="0" smtClean="0"/>
              <a:t>  Films </a:t>
            </a:r>
            <a:r>
              <a:rPr lang="en-IN" sz="4800" i="1" dirty="0"/>
              <a:t>about cats          </a:t>
            </a:r>
            <a:r>
              <a:rPr lang="en-IN" sz="4800" i="1" dirty="0" err="1"/>
              <a:t>Cats</a:t>
            </a:r>
            <a:r>
              <a:rPr lang="en-IN" sz="4800" i="1" dirty="0"/>
              <a:t> in art </a:t>
            </a:r>
            <a:endParaRPr lang="en-IN" sz="4800" i="1" dirty="0" smtClean="0"/>
          </a:p>
          <a:p>
            <a:endParaRPr lang="en-IN" sz="4800" i="1" dirty="0"/>
          </a:p>
          <a:p>
            <a:r>
              <a:rPr lang="en-IN" sz="4800" dirty="0" smtClean="0"/>
              <a:t>   </a:t>
            </a:r>
            <a:r>
              <a:rPr lang="en-IN" sz="4800" dirty="0"/>
              <a:t> </a:t>
            </a:r>
            <a:r>
              <a:rPr lang="en-IN" sz="4800" i="1" dirty="0" err="1" smtClean="0"/>
              <a:t>films_cats</a:t>
            </a:r>
            <a:r>
              <a:rPr lang="en-IN" sz="4800" i="1" dirty="0" smtClean="0"/>
              <a:t>   </a:t>
            </a:r>
            <a:r>
              <a:rPr lang="en-IN" sz="4800" i="1" dirty="0" err="1" smtClean="0"/>
              <a:t>films_art</a:t>
            </a:r>
            <a:r>
              <a:rPr lang="en-IN" sz="4800" i="1" dirty="0" smtClean="0"/>
              <a:t>   </a:t>
            </a:r>
            <a:r>
              <a:rPr lang="en-IN" sz="4800" i="1" dirty="0" err="1" smtClean="0"/>
              <a:t>cats_art</a:t>
            </a:r>
            <a:endParaRPr lang="en-IN" sz="4800" dirty="0"/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20779272" y="12709426"/>
            <a:ext cx="0" cy="10972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23200688" y="11247437"/>
            <a:ext cx="457200" cy="990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20914688" y="11323637"/>
            <a:ext cx="1066800" cy="990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24648488" y="11323637"/>
            <a:ext cx="2895600" cy="990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24191288" y="11323637"/>
            <a:ext cx="1905000" cy="990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0762288" y="14143037"/>
            <a:ext cx="61669" cy="1083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20762288" y="14143037"/>
            <a:ext cx="3064984" cy="1083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25441204" y="14219237"/>
            <a:ext cx="2179084" cy="10516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27620288" y="14219237"/>
            <a:ext cx="397984" cy="975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22639026" y="14219237"/>
            <a:ext cx="1095062" cy="1083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23734088" y="14219237"/>
            <a:ext cx="2836384" cy="10516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19611944" y="18029237"/>
            <a:ext cx="7804975" cy="5753898"/>
            <a:chOff x="18577719" y="18199365"/>
            <a:chExt cx="7804975" cy="5753898"/>
          </a:xfrm>
        </p:grpSpPr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806319" y="23041122"/>
              <a:ext cx="3077302" cy="912141"/>
            </a:xfrm>
            <a:prstGeom prst="rect">
              <a:avLst/>
            </a:prstGeom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653919" y="20636013"/>
              <a:ext cx="7728775" cy="877859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730119" y="21862082"/>
              <a:ext cx="6347424" cy="943279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577719" y="19411477"/>
              <a:ext cx="6348196" cy="827052"/>
            </a:xfrm>
            <a:prstGeom prst="rect">
              <a:avLst/>
            </a:prstGeom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577719" y="18199365"/>
              <a:ext cx="7041773" cy="894545"/>
            </a:xfrm>
            <a:prstGeom prst="rect">
              <a:avLst/>
            </a:prstGeom>
          </p:spPr>
        </p:pic>
      </p:grpSp>
      <p:sp>
        <p:nvSpPr>
          <p:cNvPr id="145" name="TextBox 144"/>
          <p:cNvSpPr txBox="1"/>
          <p:nvPr/>
        </p:nvSpPr>
        <p:spPr>
          <a:xfrm>
            <a:off x="309771" y="24049037"/>
            <a:ext cx="32132016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E V A L U A T I ON 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9111119" y="26182637"/>
            <a:ext cx="1143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Correlation of SR score with human judgments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158" name="Table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479341"/>
              </p:ext>
            </p:extLst>
          </p:nvPr>
        </p:nvGraphicFramePr>
        <p:xfrm>
          <a:off x="19263519" y="26868437"/>
          <a:ext cx="10709977" cy="53827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93491"/>
                <a:gridCol w="2208243"/>
                <a:gridCol w="2208243"/>
              </a:tblGrid>
              <a:tr h="88267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Phase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WS353</a:t>
                      </a:r>
                      <a:endParaRPr lang="en-US" sz="4000" dirty="0"/>
                    </a:p>
                  </a:txBody>
                  <a:tcPr marL="51684" marR="51684" marT="46652" marB="4665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TSA287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499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 WordNet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0.37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0.40</a:t>
                      </a:r>
                      <a:endParaRPr lang="en-US" sz="4000" b="1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6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 WordNet</a:t>
                      </a:r>
                      <a:r>
                        <a:rPr lang="en-US" sz="4000" baseline="0" dirty="0" smtClean="0"/>
                        <a:t> + NR1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0.57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0.51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6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 WordNet</a:t>
                      </a:r>
                      <a:r>
                        <a:rPr lang="en-US" sz="4000" baseline="0" dirty="0" smtClean="0"/>
                        <a:t> + Similarity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0.57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0.48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851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WordNet</a:t>
                      </a:r>
                      <a:r>
                        <a:rPr lang="en-US" sz="4000" baseline="0" dirty="0" smtClean="0"/>
                        <a:t> + Leftness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0.55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0.49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7851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WordNet</a:t>
                      </a:r>
                      <a:r>
                        <a:rPr lang="en-US" sz="4000" baseline="0" dirty="0" smtClean="0"/>
                        <a:t> + NR2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0.44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0.66</a:t>
                      </a:r>
                      <a:endParaRPr lang="en-US" sz="4000" b="1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6516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WordNet</a:t>
                      </a:r>
                      <a:r>
                        <a:rPr lang="en-US" sz="4000" baseline="0" dirty="0" smtClean="0"/>
                        <a:t> +  RP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0.21</a:t>
                      </a:r>
                      <a:endParaRPr lang="en-US" sz="4000" dirty="0"/>
                    </a:p>
                  </a:txBody>
                  <a:tcPr marL="51684" marR="51684" marT="46652" marB="4665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0.37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9" name="TextBox 158"/>
          <p:cNvSpPr txBox="1"/>
          <p:nvPr/>
        </p:nvSpPr>
        <p:spPr>
          <a:xfrm>
            <a:off x="314950" y="26984880"/>
            <a:ext cx="1788176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IN" sz="4400" b="1" dirty="0" smtClean="0">
                <a:solidFill>
                  <a:srgbClr val="C00000"/>
                </a:solidFill>
              </a:rPr>
              <a:t>Experiments</a:t>
            </a:r>
          </a:p>
          <a:p>
            <a:pPr marL="571500" indent="-571500"/>
            <a:r>
              <a:rPr lang="en-IN" sz="4400" dirty="0" smtClean="0"/>
              <a:t>Experiment conducted with </a:t>
            </a:r>
            <a:r>
              <a:rPr lang="en-IN" sz="4400" dirty="0"/>
              <a:t>standard SR evaluation </a:t>
            </a:r>
            <a:r>
              <a:rPr lang="en-IN" sz="4400" dirty="0" smtClean="0"/>
              <a:t>datasets(</a:t>
            </a:r>
            <a:r>
              <a:rPr lang="en-IN" sz="4400" dirty="0"/>
              <a:t>WS353, </a:t>
            </a:r>
            <a:r>
              <a:rPr lang="en-IN" sz="4400" dirty="0" smtClean="0"/>
              <a:t>TSA287).</a:t>
            </a:r>
          </a:p>
          <a:p>
            <a:pPr marL="571500" indent="-571500"/>
            <a:r>
              <a:rPr lang="en-IN" sz="4000" dirty="0" smtClean="0"/>
              <a:t> </a:t>
            </a:r>
            <a:r>
              <a:rPr lang="en-IN" sz="4000" b="1" dirty="0"/>
              <a:t>for each</a:t>
            </a:r>
            <a:r>
              <a:rPr lang="en-IN" sz="4000" dirty="0"/>
              <a:t> </a:t>
            </a:r>
            <a:r>
              <a:rPr lang="en-IN" sz="4000" dirty="0" smtClean="0"/>
              <a:t>word pair </a:t>
            </a:r>
            <a:r>
              <a:rPr lang="el-GR" sz="4400" dirty="0" smtClean="0"/>
              <a:t>ε</a:t>
            </a:r>
            <a:r>
              <a:rPr lang="en-US" sz="4400" dirty="0" smtClean="0"/>
              <a:t> dataset</a:t>
            </a:r>
            <a:r>
              <a:rPr lang="en-IN" sz="4000" dirty="0" smtClean="0"/>
              <a:t> </a:t>
            </a:r>
            <a:r>
              <a:rPr lang="en-IN" sz="4000" b="1" dirty="0"/>
              <a:t>do</a:t>
            </a:r>
            <a:r>
              <a:rPr lang="en-IN" sz="4000" dirty="0"/>
              <a:t> </a:t>
            </a:r>
          </a:p>
          <a:p>
            <a:pPr marL="571500" indent="-571500"/>
            <a:r>
              <a:rPr lang="en-IN" sz="4000" dirty="0" smtClean="0"/>
              <a:t>    SR0 &lt;- </a:t>
            </a:r>
            <a:r>
              <a:rPr lang="en-IN" sz="4200" dirty="0" smtClean="0"/>
              <a:t>SR score(word pair) using WordNet </a:t>
            </a:r>
            <a:r>
              <a:rPr lang="en-IN" sz="4200" dirty="0"/>
              <a:t>based </a:t>
            </a:r>
            <a:r>
              <a:rPr lang="en-IN" sz="4200" dirty="0" smtClean="0"/>
              <a:t>measure.</a:t>
            </a:r>
          </a:p>
          <a:p>
            <a:pPr marL="571500" indent="-571500"/>
            <a:r>
              <a:rPr lang="en-IN" sz="4200" dirty="0" smtClean="0"/>
              <a:t>    SR1 &lt;- SR0 + SR score(word pair) </a:t>
            </a:r>
            <a:r>
              <a:rPr lang="en-IN" sz="4200" dirty="0"/>
              <a:t>using the six semantic </a:t>
            </a:r>
            <a:r>
              <a:rPr lang="en-IN" sz="4200" dirty="0" smtClean="0"/>
              <a:t>features.</a:t>
            </a:r>
          </a:p>
          <a:p>
            <a:pPr marL="571500" indent="-571500"/>
            <a:r>
              <a:rPr lang="en-IN" sz="4200" dirty="0" smtClean="0"/>
              <a:t>    correlate SR1 with </a:t>
            </a:r>
            <a:r>
              <a:rPr lang="en-IN" sz="4200" dirty="0"/>
              <a:t>human </a:t>
            </a:r>
            <a:r>
              <a:rPr lang="en-IN" sz="4200" dirty="0" smtClean="0"/>
              <a:t>judgment score</a:t>
            </a:r>
          </a:p>
          <a:p>
            <a:pPr marL="571500" indent="-571500"/>
            <a:r>
              <a:rPr lang="en-US" sz="4000" b="1" dirty="0" smtClean="0"/>
              <a:t>done</a:t>
            </a:r>
          </a:p>
          <a:p>
            <a:pPr marL="571500" indent="-571500"/>
            <a:r>
              <a:rPr lang="en-US" sz="4000" b="1" dirty="0" smtClean="0"/>
              <a:t>return </a:t>
            </a:r>
            <a:r>
              <a:rPr lang="en-IN" sz="4000" dirty="0"/>
              <a:t>correlation of the SR score with human </a:t>
            </a:r>
            <a:r>
              <a:rPr lang="en-IN" sz="4000" dirty="0" smtClean="0"/>
              <a:t>judgment</a:t>
            </a:r>
            <a:endParaRPr lang="en-IN" sz="4000" b="1" dirty="0" smtClean="0"/>
          </a:p>
        </p:txBody>
      </p:sp>
      <p:sp>
        <p:nvSpPr>
          <p:cNvPr id="160" name="TextBox 159"/>
          <p:cNvSpPr txBox="1"/>
          <p:nvPr/>
        </p:nvSpPr>
        <p:spPr>
          <a:xfrm>
            <a:off x="307092" y="32423596"/>
            <a:ext cx="32132016" cy="769441"/>
          </a:xfrm>
          <a:prstGeom prst="rect">
            <a:avLst/>
          </a:prstGeom>
          <a:solidFill>
            <a:srgbClr val="C00000"/>
          </a:solidFill>
        </p:spPr>
        <p:txBody>
          <a:bodyPr wrap="square" spcCol="914400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A P </a:t>
            </a:r>
            <a:r>
              <a:rPr lang="en-US" sz="4400" b="1" dirty="0" err="1" smtClean="0">
                <a:solidFill>
                  <a:schemeClr val="bg1"/>
                </a:solidFill>
              </a:rPr>
              <a:t>P</a:t>
            </a:r>
            <a:r>
              <a:rPr lang="en-US" sz="4400" b="1" dirty="0" smtClean="0">
                <a:solidFill>
                  <a:schemeClr val="bg1"/>
                </a:solidFill>
              </a:rPr>
              <a:t> L I C A T I O N – Query Completion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919" y="33269237"/>
            <a:ext cx="10058400" cy="2877641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89719" y="35402837"/>
            <a:ext cx="189737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/>
            <a:r>
              <a:rPr lang="en-US" sz="4400" i="1" dirty="0" smtClean="0"/>
              <a:t>What is the best completion(f) for the given entity query string(e)?</a:t>
            </a:r>
            <a:endParaRPr lang="en-US" sz="4400" i="1" dirty="0"/>
          </a:p>
          <a:p>
            <a:pPr marL="571500" indent="-571500" algn="just"/>
            <a:r>
              <a:rPr lang="en-US" sz="4400" dirty="0" smtClean="0"/>
              <a:t> </a:t>
            </a:r>
            <a:r>
              <a:rPr lang="en-US" sz="4400" dirty="0" smtClean="0"/>
              <a:t> State of the art </a:t>
            </a:r>
            <a:r>
              <a:rPr lang="en-US" sz="4400" dirty="0" smtClean="0"/>
              <a:t>:</a:t>
            </a:r>
            <a:r>
              <a:rPr lang="en-IN" sz="4400" dirty="0" smtClean="0"/>
              <a:t> frequency </a:t>
            </a:r>
            <a:r>
              <a:rPr lang="en-IN" sz="4400" dirty="0"/>
              <a:t>of </a:t>
            </a:r>
            <a:r>
              <a:rPr lang="en-IN" sz="4400" i="1" dirty="0" smtClean="0"/>
              <a:t>f</a:t>
            </a:r>
            <a:r>
              <a:rPr lang="en-IN" sz="4400" dirty="0" smtClean="0"/>
              <a:t> for a given e </a:t>
            </a:r>
            <a:r>
              <a:rPr lang="en-IN" sz="4400" dirty="0"/>
              <a:t>in query </a:t>
            </a:r>
            <a:r>
              <a:rPr lang="en-IN" sz="4400" dirty="0" smtClean="0"/>
              <a:t>logs, </a:t>
            </a:r>
            <a:r>
              <a:rPr lang="en-IN" sz="4400" dirty="0"/>
              <a:t>P(f/e</a:t>
            </a:r>
            <a:r>
              <a:rPr lang="en-IN" sz="4400" dirty="0" smtClean="0"/>
              <a:t>).</a:t>
            </a:r>
          </a:p>
          <a:p>
            <a:pPr marL="571500" indent="-571500" algn="ctr"/>
            <a:r>
              <a:rPr lang="en-IN" sz="4400" dirty="0" smtClean="0"/>
              <a:t> </a:t>
            </a:r>
            <a:r>
              <a:rPr lang="en-IN" sz="4400" dirty="0" smtClean="0"/>
              <a:t>Improvement </a:t>
            </a:r>
            <a:r>
              <a:rPr lang="en-IN" sz="4400" dirty="0" smtClean="0"/>
              <a:t>: frequency of </a:t>
            </a:r>
            <a:r>
              <a:rPr lang="en-IN" sz="4400" i="1" dirty="0" smtClean="0"/>
              <a:t>f</a:t>
            </a:r>
            <a:r>
              <a:rPr lang="en-IN" sz="4400" dirty="0" smtClean="0"/>
              <a:t> for a </a:t>
            </a:r>
            <a:r>
              <a:rPr lang="en-IN" sz="4400" dirty="0"/>
              <a:t>given </a:t>
            </a:r>
            <a:r>
              <a:rPr lang="en-IN" sz="4400" dirty="0" smtClean="0"/>
              <a:t>entity’s category P(f/C), </a:t>
            </a:r>
            <a:r>
              <a:rPr lang="en-IN" sz="4400" dirty="0" smtClean="0"/>
              <a:t>augmented with </a:t>
            </a:r>
            <a:r>
              <a:rPr lang="en-IN" sz="4400" dirty="0"/>
              <a:t>Semantic </a:t>
            </a:r>
            <a:r>
              <a:rPr lang="en-IN" sz="4400" dirty="0" smtClean="0"/>
              <a:t>features.</a:t>
            </a:r>
          </a:p>
          <a:p>
            <a:pPr marL="571500" indent="-571500" algn="just"/>
            <a:r>
              <a:rPr lang="en-IN" sz="4400" dirty="0" smtClean="0"/>
              <a:t>The results </a:t>
            </a:r>
            <a:r>
              <a:rPr lang="en-IN" sz="4400" dirty="0" smtClean="0"/>
              <a:t>follow a </a:t>
            </a:r>
            <a:r>
              <a:rPr lang="en-IN" sz="4400" dirty="0" smtClean="0"/>
              <a:t>pattern similar to that of original experiments.</a:t>
            </a:r>
            <a:endParaRPr lang="en-US" sz="4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65919" y="39738796"/>
            <a:ext cx="27203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C00000"/>
                </a:solidFill>
              </a:rPr>
              <a:t>Other Applications </a:t>
            </a:r>
            <a:r>
              <a:rPr lang="en-US" sz="4400" dirty="0" smtClean="0"/>
              <a:t>Tag Suggestion &amp;  Tag Relatedness computing</a:t>
            </a:r>
            <a:endParaRPr lang="en-US" sz="4400" dirty="0"/>
          </a:p>
        </p:txBody>
      </p:sp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3598190"/>
              </p:ext>
            </p:extLst>
          </p:nvPr>
        </p:nvGraphicFramePr>
        <p:xfrm>
          <a:off x="22006719" y="34183637"/>
          <a:ext cx="8630594" cy="43109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71586"/>
                <a:gridCol w="1779504"/>
                <a:gridCol w="1779504"/>
              </a:tblGrid>
              <a:tr h="97162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Method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SR</a:t>
                      </a:r>
                      <a:endParaRPr lang="en-US" sz="4000" dirty="0"/>
                    </a:p>
                  </a:txBody>
                  <a:tcPr marL="51684" marR="51684" marT="46652" marB="4665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MRR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232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P(f/e)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0.0937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0.0316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0735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P(f/C)</a:t>
                      </a:r>
                      <a:r>
                        <a:rPr lang="en-US" sz="4000" baseline="0" dirty="0" smtClean="0"/>
                        <a:t> with NR1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0.0083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0.0083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5009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   P(f/C)</a:t>
                      </a:r>
                      <a:r>
                        <a:rPr lang="en-US" sz="4000" baseline="0" dirty="0" smtClean="0"/>
                        <a:t> with Similarity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0.0100</a:t>
                      </a:r>
                      <a:endParaRPr lang="en-US" sz="4000" dirty="0"/>
                    </a:p>
                  </a:txBody>
                  <a:tcPr marL="51684" marR="51684" marT="46652" marB="46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0.0050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9530">
                <a:tc>
                  <a:txBody>
                    <a:bodyPr/>
                    <a:lstStyle/>
                    <a:p>
                      <a:r>
                        <a:rPr lang="en-US" sz="4000" baseline="0" dirty="0" smtClean="0"/>
                        <a:t>    P(f/C) with Leftness</a:t>
                      </a:r>
                      <a:endParaRPr lang="en-US" sz="4000" dirty="0"/>
                    </a:p>
                  </a:txBody>
                  <a:tcPr marL="51684" marR="51684" marT="46652" marB="46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0.0450</a:t>
                      </a:r>
                      <a:endParaRPr lang="en-US" sz="4000" dirty="0"/>
                    </a:p>
                  </a:txBody>
                  <a:tcPr marL="51684" marR="51684" marT="46652" marB="4665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0.0004</a:t>
                      </a:r>
                      <a:endParaRPr lang="en-US" sz="4000" dirty="0"/>
                    </a:p>
                  </a:txBody>
                  <a:tcPr marL="51684" marR="51684" marT="46652" marB="4665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21930519" y="33269237"/>
            <a:ext cx="8763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Query Completion prediction results</a:t>
            </a:r>
            <a:endParaRPr lang="en-IN" sz="4400" b="1" dirty="0">
              <a:solidFill>
                <a:srgbClr val="C00000"/>
              </a:solidFill>
            </a:endParaRPr>
          </a:p>
        </p:txBody>
      </p:sp>
      <p:pic>
        <p:nvPicPr>
          <p:cNvPr id="1048" name="Picture 24" descr="https://encrypted-tbn1.gstatic.com/images?q=tbn:ANd9GcRfKitqbJuvEQNEOtLM0OHln5GDrKJMhJ4Q8zvNOgZKAiX0DPo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635208" y="6926317"/>
            <a:ext cx="11430000" cy="1219200"/>
          </a:xfrm>
          <a:prstGeom prst="rect">
            <a:avLst/>
          </a:prstGeom>
          <a:noFill/>
        </p:spPr>
      </p:pic>
      <p:sp>
        <p:nvSpPr>
          <p:cNvPr id="169" name="TextBox 168"/>
          <p:cNvSpPr txBox="1"/>
          <p:nvPr/>
        </p:nvSpPr>
        <p:spPr>
          <a:xfrm>
            <a:off x="20863808" y="7325142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Semantic Relatedness scale from </a:t>
            </a:r>
            <a:r>
              <a:rPr lang="en-US" sz="3200" b="1" i="1" dirty="0" err="1" smtClean="0">
                <a:solidFill>
                  <a:schemeClr val="bg1"/>
                </a:solidFill>
              </a:rPr>
              <a:t>Wikepedia</a:t>
            </a:r>
            <a:r>
              <a:rPr lang="en-US" sz="3200" b="1" i="1" dirty="0" smtClean="0">
                <a:solidFill>
                  <a:schemeClr val="bg1"/>
                </a:solidFill>
              </a:rPr>
              <a:t> Category Network 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pic>
        <p:nvPicPr>
          <p:cNvPr id="1056" name="Picture 32" descr="https://encrypted-tbn0.gstatic.com/images?q=tbn:ANd9GcQg78eKjbbhzosTL_NuKEP_X6yeP85vEKmruio3FWezX-VGAqbjL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573658" y="8297917"/>
            <a:ext cx="976950" cy="1188720"/>
          </a:xfrm>
          <a:prstGeom prst="rect">
            <a:avLst/>
          </a:prstGeom>
          <a:noFill/>
        </p:spPr>
      </p:pic>
      <p:pic>
        <p:nvPicPr>
          <p:cNvPr id="1058" name="Picture 34" descr="https://encrypted-tbn3.gstatic.com/images?q=tbn:ANd9GcTk71TYBC9-8yngI8rAgcmA1U76fGPnP2dVvsvcISNNxdifRiuv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0693608" y="8145517"/>
            <a:ext cx="1330960" cy="1447800"/>
          </a:xfrm>
          <a:prstGeom prst="rect">
            <a:avLst/>
          </a:prstGeom>
          <a:noFill/>
        </p:spPr>
      </p:pic>
      <p:cxnSp>
        <p:nvCxnSpPr>
          <p:cNvPr id="178" name="Straight Connector 177"/>
          <p:cNvCxnSpPr/>
          <p:nvPr/>
        </p:nvCxnSpPr>
        <p:spPr>
          <a:xfrm>
            <a:off x="29626808" y="8885237"/>
            <a:ext cx="1219200" cy="0"/>
          </a:xfrm>
          <a:prstGeom prst="line">
            <a:avLst/>
          </a:prstGeom>
          <a:ln w="76200">
            <a:headEnd type="stealth"/>
            <a:tailEnd type="stealt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19970" y="9563596"/>
            <a:ext cx="32132016" cy="76944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A P </a:t>
            </a:r>
            <a:r>
              <a:rPr lang="en-US" sz="4400" b="1" dirty="0" err="1" smtClean="0">
                <a:solidFill>
                  <a:schemeClr val="bg1"/>
                </a:solidFill>
              </a:rPr>
              <a:t>P</a:t>
            </a:r>
            <a:r>
              <a:rPr lang="en-US" sz="4400" b="1" dirty="0" smtClean="0">
                <a:solidFill>
                  <a:schemeClr val="bg1"/>
                </a:solidFill>
              </a:rPr>
              <a:t> R O A C H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1127688" y="11498317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Flowchart: Connector 3"/>
          <p:cNvSpPr/>
          <p:nvPr/>
        </p:nvSpPr>
        <p:spPr>
          <a:xfrm>
            <a:off x="4114801" y="11498317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lowchart: Connector 4"/>
          <p:cNvSpPr/>
          <p:nvPr/>
        </p:nvSpPr>
        <p:spPr>
          <a:xfrm>
            <a:off x="7147719" y="11498317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lowchart: Extract 5"/>
          <p:cNvSpPr/>
          <p:nvPr/>
        </p:nvSpPr>
        <p:spPr>
          <a:xfrm>
            <a:off x="1813719" y="14143037"/>
            <a:ext cx="685800" cy="685800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Flowchart: Extract 64"/>
          <p:cNvSpPr/>
          <p:nvPr/>
        </p:nvSpPr>
        <p:spPr>
          <a:xfrm>
            <a:off x="823119" y="13457237"/>
            <a:ext cx="685800" cy="685800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Flowchart: Extract 69"/>
          <p:cNvSpPr/>
          <p:nvPr/>
        </p:nvSpPr>
        <p:spPr>
          <a:xfrm>
            <a:off x="3261519" y="13457237"/>
            <a:ext cx="685800" cy="685800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Flowchart: Extract 70"/>
          <p:cNvSpPr/>
          <p:nvPr/>
        </p:nvSpPr>
        <p:spPr>
          <a:xfrm>
            <a:off x="8366919" y="13838237"/>
            <a:ext cx="685800" cy="685800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Flowchart: Extract 71"/>
          <p:cNvSpPr/>
          <p:nvPr/>
        </p:nvSpPr>
        <p:spPr>
          <a:xfrm>
            <a:off x="5090319" y="13457237"/>
            <a:ext cx="685800" cy="685800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Flowchart: Extract 72"/>
          <p:cNvSpPr/>
          <p:nvPr/>
        </p:nvSpPr>
        <p:spPr>
          <a:xfrm>
            <a:off x="6842919" y="13457237"/>
            <a:ext cx="685800" cy="685800"/>
          </a:xfrm>
          <a:prstGeom prst="flowChartExtra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381001" y="10431517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Domesticated Animals</a:t>
            </a:r>
            <a:endParaRPr lang="en-IN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543301" y="10431517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Pet Animals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2701" y="10431517"/>
            <a:ext cx="2552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Cosmopolitan Species</a:t>
            </a:r>
            <a:endParaRPr lang="en-IN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538119" y="14219237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Ferret</a:t>
            </a:r>
            <a:endParaRPr lang="en-IN" sz="3600" dirty="0"/>
          </a:p>
        </p:txBody>
      </p:sp>
      <p:sp>
        <p:nvSpPr>
          <p:cNvPr id="76" name="TextBox 75"/>
          <p:cNvSpPr txBox="1"/>
          <p:nvPr/>
        </p:nvSpPr>
        <p:spPr>
          <a:xfrm>
            <a:off x="7985919" y="14548862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Mouse</a:t>
            </a:r>
            <a:endParaRPr lang="en-IN" sz="3600" dirty="0"/>
          </a:p>
        </p:txBody>
      </p:sp>
      <p:sp>
        <p:nvSpPr>
          <p:cNvPr id="77" name="TextBox 76"/>
          <p:cNvSpPr txBox="1"/>
          <p:nvPr/>
        </p:nvSpPr>
        <p:spPr>
          <a:xfrm>
            <a:off x="4937919" y="1416786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Cat</a:t>
            </a:r>
            <a:endParaRPr lang="en-IN" sz="3600" dirty="0"/>
          </a:p>
        </p:txBody>
      </p:sp>
      <p:sp>
        <p:nvSpPr>
          <p:cNvPr id="78" name="TextBox 77"/>
          <p:cNvSpPr txBox="1"/>
          <p:nvPr/>
        </p:nvSpPr>
        <p:spPr>
          <a:xfrm>
            <a:off x="3032919" y="1416786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Dog</a:t>
            </a:r>
            <a:endParaRPr lang="en-IN" sz="3600" dirty="0"/>
          </a:p>
        </p:txBody>
      </p:sp>
      <p:sp>
        <p:nvSpPr>
          <p:cNvPr id="79" name="TextBox 78"/>
          <p:cNvSpPr txBox="1"/>
          <p:nvPr/>
        </p:nvSpPr>
        <p:spPr>
          <a:xfrm>
            <a:off x="670719" y="1416786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Goat</a:t>
            </a:r>
            <a:endParaRPr lang="en-IN" sz="3600" dirty="0"/>
          </a:p>
        </p:txBody>
      </p:sp>
      <p:sp>
        <p:nvSpPr>
          <p:cNvPr id="82" name="TextBox 81"/>
          <p:cNvSpPr txBox="1"/>
          <p:nvPr/>
        </p:nvSpPr>
        <p:spPr>
          <a:xfrm>
            <a:off x="1585119" y="14853662"/>
            <a:ext cx="1310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Camel</a:t>
            </a:r>
            <a:endParaRPr lang="en-IN" sz="3600" dirty="0"/>
          </a:p>
        </p:txBody>
      </p:sp>
      <p:cxnSp>
        <p:nvCxnSpPr>
          <p:cNvPr id="18" name="Straight Connector 17"/>
          <p:cNvCxnSpPr>
            <a:stCxn id="3" idx="4"/>
            <a:endCxn id="65" idx="0"/>
          </p:cNvCxnSpPr>
          <p:nvPr/>
        </p:nvCxnSpPr>
        <p:spPr>
          <a:xfrm flipH="1">
            <a:off x="1166019" y="11955517"/>
            <a:ext cx="190269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6" idx="0"/>
          </p:cNvCxnSpPr>
          <p:nvPr/>
        </p:nvCxnSpPr>
        <p:spPr>
          <a:xfrm>
            <a:off x="1356288" y="11955517"/>
            <a:ext cx="800331" cy="218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70" idx="0"/>
          </p:cNvCxnSpPr>
          <p:nvPr/>
        </p:nvCxnSpPr>
        <p:spPr>
          <a:xfrm>
            <a:off x="1356288" y="11955517"/>
            <a:ext cx="2248131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" idx="4"/>
            <a:endCxn id="72" idx="0"/>
          </p:cNvCxnSpPr>
          <p:nvPr/>
        </p:nvCxnSpPr>
        <p:spPr>
          <a:xfrm>
            <a:off x="1356288" y="11955517"/>
            <a:ext cx="4076931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" idx="4"/>
            <a:endCxn id="73" idx="0"/>
          </p:cNvCxnSpPr>
          <p:nvPr/>
        </p:nvCxnSpPr>
        <p:spPr>
          <a:xfrm>
            <a:off x="1356288" y="11955517"/>
            <a:ext cx="5829531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70" idx="0"/>
          </p:cNvCxnSpPr>
          <p:nvPr/>
        </p:nvCxnSpPr>
        <p:spPr>
          <a:xfrm flipH="1">
            <a:off x="3604419" y="11955517"/>
            <a:ext cx="738982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72" idx="0"/>
          </p:cNvCxnSpPr>
          <p:nvPr/>
        </p:nvCxnSpPr>
        <p:spPr>
          <a:xfrm>
            <a:off x="4343401" y="11955517"/>
            <a:ext cx="1089818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4"/>
            <a:endCxn id="73" idx="0"/>
          </p:cNvCxnSpPr>
          <p:nvPr/>
        </p:nvCxnSpPr>
        <p:spPr>
          <a:xfrm>
            <a:off x="4343401" y="11955517"/>
            <a:ext cx="2842418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0" idx="0"/>
            <a:endCxn id="5" idx="4"/>
          </p:cNvCxnSpPr>
          <p:nvPr/>
        </p:nvCxnSpPr>
        <p:spPr>
          <a:xfrm flipV="1">
            <a:off x="3604419" y="11955517"/>
            <a:ext cx="3771900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2" idx="0"/>
            <a:endCxn id="5" idx="4"/>
          </p:cNvCxnSpPr>
          <p:nvPr/>
        </p:nvCxnSpPr>
        <p:spPr>
          <a:xfrm flipV="1">
            <a:off x="5433219" y="11955517"/>
            <a:ext cx="1943100" cy="1501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4"/>
            <a:endCxn id="71" idx="0"/>
          </p:cNvCxnSpPr>
          <p:nvPr/>
        </p:nvCxnSpPr>
        <p:spPr>
          <a:xfrm>
            <a:off x="7376319" y="11955517"/>
            <a:ext cx="1333500" cy="1882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19148" y="38908037"/>
            <a:ext cx="32132016" cy="769441"/>
          </a:xfrm>
          <a:prstGeom prst="rect">
            <a:avLst/>
          </a:prstGeom>
          <a:solidFill>
            <a:srgbClr val="C00000"/>
          </a:solidFill>
        </p:spPr>
        <p:txBody>
          <a:bodyPr wrap="square" spcCol="914400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N O V E L T Y – Lesser Data Processing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9098563" y="24811037"/>
            <a:ext cx="13499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C00000"/>
                </a:solidFill>
              </a:rPr>
              <a:t>Results</a:t>
            </a:r>
            <a:endParaRPr lang="en-US" sz="4400" b="1" dirty="0">
              <a:solidFill>
                <a:srgbClr val="C00000"/>
              </a:solidFill>
            </a:endParaRPr>
          </a:p>
          <a:p>
            <a:pPr marL="742950" indent="-742950" algn="just"/>
            <a:r>
              <a:rPr lang="en-IN" sz="4400" dirty="0"/>
              <a:t>We see correlation coefficient improve from </a:t>
            </a:r>
            <a:r>
              <a:rPr lang="en-IN" sz="4400" b="1" dirty="0"/>
              <a:t>0.40 to 0.66</a:t>
            </a:r>
            <a:r>
              <a:rPr lang="en-IN" sz="4400" b="1" dirty="0" smtClean="0"/>
              <a:t>.</a:t>
            </a:r>
            <a:endParaRPr lang="en-IN" sz="4400" b="1" dirty="0"/>
          </a:p>
        </p:txBody>
      </p:sp>
      <p:cxnSp>
        <p:nvCxnSpPr>
          <p:cNvPr id="149" name="Straight Connector 148"/>
          <p:cNvCxnSpPr/>
          <p:nvPr/>
        </p:nvCxnSpPr>
        <p:spPr>
          <a:xfrm flipV="1">
            <a:off x="23734088" y="12771437"/>
            <a:ext cx="0" cy="10972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26172488" y="12771437"/>
            <a:ext cx="0" cy="10972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27620288" y="12771437"/>
            <a:ext cx="0" cy="10972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65919" y="15286037"/>
            <a:ext cx="182118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smtClean="0"/>
              <a:t>Wikipedia Category Network – A network of category nodes, </a:t>
            </a:r>
            <a:endParaRPr lang="en-IN" sz="4400" dirty="0" smtClean="0"/>
          </a:p>
          <a:p>
            <a:r>
              <a:rPr lang="en-IN" sz="4400" dirty="0" smtClean="0"/>
              <a:t>with </a:t>
            </a:r>
            <a:r>
              <a:rPr lang="en-IN" sz="4400" dirty="0" smtClean="0"/>
              <a:t>edges showing relatedness.</a:t>
            </a:r>
          </a:p>
          <a:p>
            <a:r>
              <a:rPr lang="en-IN" sz="4400" dirty="0" smtClean="0"/>
              <a:t> </a:t>
            </a:r>
          </a:p>
          <a:p>
            <a:r>
              <a:rPr lang="en-IN" sz="4400" b="1" dirty="0" smtClean="0"/>
              <a:t>for each</a:t>
            </a:r>
            <a:r>
              <a:rPr lang="en-IN" sz="4400" dirty="0" smtClean="0"/>
              <a:t> category node </a:t>
            </a:r>
            <a:r>
              <a:rPr lang="en-IN" sz="4400" b="1" dirty="0" smtClean="0"/>
              <a:t>do</a:t>
            </a:r>
            <a:r>
              <a:rPr lang="en-IN" sz="4400" dirty="0" smtClean="0"/>
              <a:t>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representation &lt;- #articles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similarity &lt;- #sibling categories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popularity &lt;- position </a:t>
            </a:r>
            <a:r>
              <a:rPr lang="en-IN" sz="4400" dirty="0" smtClean="0"/>
              <a:t>of category in the child article’s category list.</a:t>
            </a:r>
          </a:p>
          <a:p>
            <a:r>
              <a:rPr lang="en-IN" sz="4400" dirty="0"/>
              <a:t> </a:t>
            </a:r>
            <a:r>
              <a:rPr lang="en-IN" sz="4400" dirty="0" smtClean="0"/>
              <a:t> normalize for category </a:t>
            </a:r>
          </a:p>
          <a:p>
            <a:r>
              <a:rPr lang="en-IN" sz="4400" dirty="0" smtClean="0"/>
              <a:t>  normalize </a:t>
            </a:r>
            <a:r>
              <a:rPr lang="en-IN" sz="4400" dirty="0"/>
              <a:t>for </a:t>
            </a:r>
            <a:r>
              <a:rPr lang="en-IN" sz="4400" dirty="0" smtClean="0"/>
              <a:t>category pair</a:t>
            </a:r>
          </a:p>
          <a:p>
            <a:r>
              <a:rPr lang="en-US" sz="4400" b="1" dirty="0" smtClean="0"/>
              <a:t>done</a:t>
            </a:r>
            <a:endParaRPr lang="en-IN" sz="4400" b="1" dirty="0" smtClean="0"/>
          </a:p>
          <a:p>
            <a:r>
              <a:rPr lang="en-IN" sz="4400" b="1" dirty="0" smtClean="0"/>
              <a:t>return</a:t>
            </a:r>
            <a:r>
              <a:rPr lang="en-IN" sz="4400" dirty="0" smtClean="0"/>
              <a:t>  Normalized Representation(NR), Similarity, </a:t>
            </a:r>
            <a:endParaRPr lang="en-IN" sz="4400" dirty="0" smtClean="0"/>
          </a:p>
          <a:p>
            <a:r>
              <a:rPr lang="en-IN" sz="4400" dirty="0" smtClean="0"/>
              <a:t> </a:t>
            </a:r>
            <a:r>
              <a:rPr lang="en-IN" sz="4400" dirty="0" smtClean="0"/>
              <a:t> </a:t>
            </a:r>
            <a:r>
              <a:rPr lang="en-IN" sz="4400" dirty="0" smtClean="0"/>
              <a:t>Relative </a:t>
            </a:r>
            <a:r>
              <a:rPr lang="en-IN" sz="4400" dirty="0" smtClean="0"/>
              <a:t>Popularity(RP), </a:t>
            </a:r>
            <a:r>
              <a:rPr lang="en-IN" sz="4400" dirty="0" err="1" smtClean="0"/>
              <a:t>Leftness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49111</TotalTime>
  <Words>490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Jai-Hanuman</dc:creator>
  <cp:lastModifiedBy>Hari Krishna</cp:lastModifiedBy>
  <cp:revision>258</cp:revision>
  <dcterms:created xsi:type="dcterms:W3CDTF">2013-03-18T19:39:34Z</dcterms:created>
  <dcterms:modified xsi:type="dcterms:W3CDTF">2013-11-24T04:57:01Z</dcterms:modified>
</cp:coreProperties>
</file>