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37" autoAdjust="0"/>
  </p:normalViewPr>
  <p:slideViewPr>
    <p:cSldViewPr snapToGrid="0" snapToObjects="1"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13DD8-EB66-5D41-9A75-729E09B8BDCC}" type="datetimeFigureOut">
              <a:rPr lang="en-US" smtClean="0"/>
              <a:t>10 May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B0F46-7BB5-4748-B846-EFE07538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18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234BB-EB69-3140-A307-0C6121F0384C}" type="datetimeFigureOut">
              <a:rPr lang="en-US" smtClean="0"/>
              <a:t>10 May 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E49A1-EA57-7B42-901C-945AAC80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800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E49A1-EA57-7B42-901C-945AAC808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1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5BB5-47C6-4888-9997-B807F4E9F922}" type="datetime1">
              <a:rPr lang="en-US" smtClean="0"/>
              <a:t>10 May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5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919A-25B2-4858-B502-55E4803C65AD}" type="datetime1">
              <a:rPr lang="en-US" smtClean="0"/>
              <a:t>10 May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3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4C789-474D-41E5-8E09-F78DDFFAC04A}" type="datetime1">
              <a:rPr lang="en-US" smtClean="0"/>
              <a:t>10 May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425CD-C571-2D43-94D8-C1E5E5D2D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10.2.4.116/backup/sieldata/datasets/EntityRanking/data.zip" TargetMode="External"/><Relationship Id="rId2" Type="http://schemas.openxmlformats.org/officeDocument/2006/relationships/hyperlink" Target="https://github.com/priyaradhakrishnan0/EntityRank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nyurl.com/lclapy8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411" y="2006628"/>
            <a:ext cx="8230378" cy="238014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Modeling the Evolution of Product </a:t>
            </a:r>
            <a:r>
              <a:rPr lang="en-US" sz="3200" b="1" dirty="0" smtClean="0">
                <a:solidFill>
                  <a:srgbClr val="FF0000"/>
                </a:solidFill>
              </a:rPr>
              <a:t>Entities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dirty="0" smtClean="0"/>
              <a:t>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2000" dirty="0"/>
              <a:t>Priya </a:t>
            </a:r>
            <a:r>
              <a:rPr lang="en-US" sz="2000" dirty="0" smtClean="0"/>
              <a:t>Radhakrishnan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, Manish Gupta</a:t>
            </a:r>
            <a:r>
              <a:rPr lang="en-US" sz="2000" baseline="30000" dirty="0" smtClean="0"/>
              <a:t>1,2</a:t>
            </a:r>
            <a:r>
              <a:rPr lang="en-US" sz="2000" dirty="0" smtClean="0"/>
              <a:t>, Vasudeva Varma</a:t>
            </a:r>
            <a:r>
              <a:rPr lang="en-US" sz="2000" baseline="30000" dirty="0" smtClean="0"/>
              <a:t>1 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baseline="30000" dirty="0"/>
              <a:t>1</a:t>
            </a:r>
            <a:r>
              <a:rPr lang="en-US" sz="2000" dirty="0"/>
              <a:t>Search and Information Extraction Lab, IIIT-Hyderabad, India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baseline="30000" dirty="0" smtClean="0"/>
              <a:t>2</a:t>
            </a:r>
            <a:r>
              <a:rPr lang="en-US" sz="2000" dirty="0" smtClean="0"/>
              <a:t>Microsoft</a:t>
            </a:r>
            <a:r>
              <a:rPr lang="en-US" sz="2000" dirty="0"/>
              <a:t>, Hyderabad, India </a:t>
            </a:r>
            <a:endParaRPr lang="en-US" sz="3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4" y="4476070"/>
            <a:ext cx="1428075" cy="163944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12576" y="6236549"/>
            <a:ext cx="9131424" cy="2515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23730" y="4652112"/>
            <a:ext cx="6915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ACM 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SIGIR 2014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July 6-11, 2014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The 37</a:t>
            </a:r>
            <a:r>
              <a:rPr lang="en-US" sz="2400" baseline="30000" dirty="0" smtClean="0">
                <a:latin typeface="Times New Roman"/>
                <a:cs typeface="Times New Roman"/>
              </a:rPr>
              <a:t>th</a:t>
            </a:r>
            <a:r>
              <a:rPr lang="en-US" sz="2400" dirty="0" smtClean="0">
                <a:latin typeface="Times New Roman"/>
                <a:cs typeface="Times New Roman"/>
              </a:rPr>
              <a:t> Annual </a:t>
            </a:r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nternational ACM SIGIR Conference </a:t>
            </a:r>
            <a:endParaRPr lang="en-US" sz="2400" dirty="0">
              <a:latin typeface="Times New Roman"/>
              <a:cs typeface="Times New Roman"/>
            </a:endParaRPr>
          </a:p>
        </p:txBody>
      </p:sp>
      <p:pic>
        <p:nvPicPr>
          <p:cNvPr id="21" name="Picture 20" descr="logo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21" y="197577"/>
            <a:ext cx="2536111" cy="1871376"/>
          </a:xfrm>
          <a:prstGeom prst="rect">
            <a:avLst/>
          </a:prstGeom>
        </p:spPr>
      </p:pic>
      <p:pic>
        <p:nvPicPr>
          <p:cNvPr id="9" name="Picture 2" descr="ms.jpg (352×86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26" y="888595"/>
            <a:ext cx="2002876" cy="48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iithLogo.jpg (148×120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115" y="706701"/>
            <a:ext cx="1052190" cy="85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524000" y="4267200"/>
            <a:ext cx="6400800" cy="742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B050"/>
                </a:solidFill>
              </a:rPr>
              <a:t>July 9, 2014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1508242" y="6356350"/>
            <a:ext cx="7086600" cy="349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7030A0"/>
                </a:solidFill>
              </a:rPr>
              <a:t>priya.r@research.iiit.ac.in, gmanish@microsoft.com, vv@iiit.ac.in</a:t>
            </a:r>
          </a:p>
        </p:txBody>
      </p:sp>
    </p:spTree>
    <p:extLst>
      <p:ext uri="{BB962C8B-B14F-4D97-AF65-F5344CB8AC3E}">
        <p14:creationId xmlns:p14="http://schemas.microsoft.com/office/powerpoint/2010/main" val="7846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7" y="23138"/>
            <a:ext cx="8751081" cy="957699"/>
          </a:xfrm>
        </p:spPr>
        <p:txBody>
          <a:bodyPr>
            <a:normAutofit/>
          </a:bodyPr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751"/>
            <a:ext cx="8229600" cy="534111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endParaRPr lang="en-US" sz="2000" dirty="0" smtClean="0"/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 smtClean="0"/>
              <a:t>Crawled 462K </a:t>
            </a:r>
            <a:r>
              <a:rPr lang="en-US" sz="2000" dirty="0"/>
              <a:t>product description pages from </a:t>
            </a:r>
            <a:r>
              <a:rPr lang="en-US" sz="2000" dirty="0" smtClean="0">
                <a:hlinkClick r:id="rId2"/>
              </a:rPr>
              <a:t>www.amazon.com</a:t>
            </a:r>
            <a:r>
              <a:rPr lang="en-US" sz="2000" dirty="0" smtClean="0"/>
              <a:t>  </a:t>
            </a:r>
            <a:endParaRPr lang="en-US" sz="20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000" dirty="0" smtClean="0"/>
              <a:t>Labeled </a:t>
            </a:r>
            <a:r>
              <a:rPr lang="en-US" sz="2000" dirty="0"/>
              <a:t>500 from </a:t>
            </a:r>
            <a:r>
              <a:rPr lang="en-US" sz="2000" dirty="0" smtClean="0"/>
              <a:t>“camera and photo” category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40 </a:t>
            </a:r>
            <a:r>
              <a:rPr lang="en-US" sz="2000" dirty="0"/>
              <a:t>out of the 500 product titles had predecessor version </a:t>
            </a:r>
            <a:endParaRPr lang="en-US" sz="2000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7546" y="6356350"/>
            <a:ext cx="3847458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7" y="23138"/>
            <a:ext cx="8751081" cy="957699"/>
          </a:xfrm>
        </p:spPr>
        <p:txBody>
          <a:bodyPr>
            <a:normAutofit/>
          </a:bodyPr>
          <a:lstStyle/>
          <a:p>
            <a:r>
              <a:rPr lang="en-US" dirty="0" smtClean="0"/>
              <a:t>Results – Stage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751"/>
            <a:ext cx="8229600" cy="534111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Parsing </a:t>
            </a:r>
            <a:r>
              <a:rPr lang="en-US" sz="2400" dirty="0"/>
              <a:t>the product title </a:t>
            </a:r>
            <a:endParaRPr lang="en-US" sz="2400" dirty="0" smtClean="0">
              <a:effectLst/>
            </a:endParaRPr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	</a:t>
            </a:r>
            <a:endParaRPr lang="en-US" sz="2000" dirty="0" smtClean="0">
              <a:effectLst/>
            </a:endParaRPr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	          CRF Accuracy for the Product Title Parsing Task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560931"/>
              </p:ext>
            </p:extLst>
          </p:nvPr>
        </p:nvGraphicFramePr>
        <p:xfrm>
          <a:off x="970771" y="202574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940"/>
                <a:gridCol w="1207045"/>
                <a:gridCol w="1031018"/>
                <a:gridCol w="11949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Brand name 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0.98 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name 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0.89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0.58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0.69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0.69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0.55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name/Version 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0.88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0.67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 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9238" y="6356350"/>
            <a:ext cx="4113962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7" y="23138"/>
            <a:ext cx="8751081" cy="957699"/>
          </a:xfrm>
        </p:spPr>
        <p:txBody>
          <a:bodyPr>
            <a:normAutofit/>
          </a:bodyPr>
          <a:lstStyle/>
          <a:p>
            <a:r>
              <a:rPr lang="en-US" dirty="0" smtClean="0"/>
              <a:t>Results – 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6601"/>
            <a:ext cx="8432188" cy="5341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Predicting </a:t>
            </a:r>
            <a:r>
              <a:rPr lang="en-US" sz="2400" dirty="0" smtClean="0"/>
              <a:t>the Predecessor </a:t>
            </a:r>
            <a:r>
              <a:rPr lang="en-US" sz="2400" dirty="0"/>
              <a:t>Version </a:t>
            </a:r>
            <a:endParaRPr lang="en-US" sz="2400" dirty="0" smtClean="0">
              <a:effectLst/>
            </a:endParaRPr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	</a:t>
            </a:r>
            <a:endParaRPr lang="en-US" sz="2000" dirty="0" smtClean="0">
              <a:effectLst/>
            </a:endParaRPr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 smtClean="0"/>
              <a:t>    Classifier Accuracy for the Positive Class for Product Predecessor Version  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Prediction </a:t>
            </a:r>
            <a:endParaRPr lang="en-US" sz="2000" dirty="0"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83632"/>
              </p:ext>
            </p:extLst>
          </p:nvPr>
        </p:nvGraphicFramePr>
        <p:xfrm>
          <a:off x="779552" y="1736521"/>
          <a:ext cx="764948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3865"/>
                <a:gridCol w="1081312"/>
                <a:gridCol w="993298"/>
                <a:gridCol w="980724"/>
                <a:gridCol w="955578"/>
                <a:gridCol w="834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Lexical  + Review-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0.632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0.533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0.632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0.578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Review-Date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Review-Date + Mentions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0.047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Lexical + Mentions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Lexical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26077" y="6356350"/>
            <a:ext cx="4073779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7" y="23138"/>
            <a:ext cx="8751081" cy="957699"/>
          </a:xfrm>
        </p:spPr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88" y="996601"/>
            <a:ext cx="8700788" cy="5341115"/>
          </a:xfrm>
        </p:spPr>
        <p:txBody>
          <a:bodyPr>
            <a:noAutofit/>
          </a:bodyPr>
          <a:lstStyle/>
          <a:p>
            <a:r>
              <a:rPr lang="en-US" sz="2000" dirty="0"/>
              <a:t>Extracting attribute values for product entities </a:t>
            </a:r>
            <a:endParaRPr lang="en-US" sz="2000" dirty="0" smtClean="0">
              <a:effectLst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 smtClean="0"/>
              <a:t>Mauge</a:t>
            </a:r>
            <a:r>
              <a:rPr lang="en-US" sz="2000" dirty="0"/>
              <a:t>, Karin et al. Structuring </a:t>
            </a:r>
            <a:r>
              <a:rPr lang="en-US" sz="2000" dirty="0" smtClean="0"/>
              <a:t>E-Commerce </a:t>
            </a:r>
            <a:r>
              <a:rPr lang="en-US" sz="2000" dirty="0"/>
              <a:t>I</a:t>
            </a:r>
            <a:r>
              <a:rPr lang="en-US" sz="2000" dirty="0" smtClean="0"/>
              <a:t>nventory</a:t>
            </a:r>
            <a:r>
              <a:rPr lang="en-US" sz="2000" dirty="0"/>
              <a:t>. ACL </a:t>
            </a:r>
            <a:r>
              <a:rPr lang="en-US" sz="2000" dirty="0" smtClean="0"/>
              <a:t>’</a:t>
            </a:r>
            <a:r>
              <a:rPr lang="en-US" sz="2000" dirty="0"/>
              <a:t>12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 smtClean="0"/>
              <a:t>Putthividhya</a:t>
            </a:r>
            <a:r>
              <a:rPr lang="en-US" sz="2000" dirty="0"/>
              <a:t>, </a:t>
            </a:r>
            <a:r>
              <a:rPr lang="en-US" sz="2000" dirty="0" err="1"/>
              <a:t>Duangmanee</a:t>
            </a:r>
            <a:r>
              <a:rPr lang="en-US" sz="2000" dirty="0"/>
              <a:t> et al. Bootstrapped </a:t>
            </a:r>
            <a:r>
              <a:rPr lang="en-US" sz="2000" dirty="0" smtClean="0"/>
              <a:t>Named </a:t>
            </a:r>
            <a:r>
              <a:rPr lang="en-US" sz="2000" dirty="0"/>
              <a:t>E</a:t>
            </a:r>
            <a:r>
              <a:rPr lang="en-US" sz="2000" dirty="0" smtClean="0"/>
              <a:t>ntity </a:t>
            </a:r>
            <a:r>
              <a:rPr lang="en-US" sz="2000" dirty="0"/>
              <a:t>R</a:t>
            </a:r>
            <a:r>
              <a:rPr lang="en-US" sz="2000" dirty="0" smtClean="0"/>
              <a:t>ecognition </a:t>
            </a:r>
            <a:r>
              <a:rPr lang="en-US" sz="2000" dirty="0"/>
              <a:t>for </a:t>
            </a:r>
            <a:r>
              <a:rPr lang="en-US" sz="2000" dirty="0" smtClean="0"/>
              <a:t>Product </a:t>
            </a:r>
            <a:r>
              <a:rPr lang="en-US" sz="2000" dirty="0"/>
              <a:t>A</a:t>
            </a:r>
            <a:r>
              <a:rPr lang="en-US" sz="2000" dirty="0" smtClean="0"/>
              <a:t>ttribute </a:t>
            </a:r>
            <a:r>
              <a:rPr lang="en-US" sz="2000" dirty="0"/>
              <a:t>E</a:t>
            </a:r>
            <a:r>
              <a:rPr lang="en-US" sz="2000" dirty="0" smtClean="0"/>
              <a:t>xtraction</a:t>
            </a:r>
            <a:r>
              <a:rPr lang="en-US" sz="2000" dirty="0"/>
              <a:t>. EMNLP ’11 </a:t>
            </a:r>
            <a:endParaRPr lang="en-US" sz="2000" dirty="0" smtClean="0">
              <a:effectLst/>
            </a:endParaRPr>
          </a:p>
          <a:p>
            <a:r>
              <a:rPr lang="en-US" sz="2000" dirty="0" smtClean="0"/>
              <a:t>Identifying </a:t>
            </a:r>
            <a:r>
              <a:rPr lang="en-US" sz="2000" dirty="0"/>
              <a:t>related entities </a:t>
            </a:r>
            <a:endParaRPr lang="en-US" sz="2000" dirty="0" smtClean="0">
              <a:effectLst/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en-US" sz="2000" dirty="0"/>
              <a:t>N. Bach and S. </a:t>
            </a:r>
            <a:r>
              <a:rPr lang="en-US" sz="2000" dirty="0" err="1"/>
              <a:t>Badaskar</a:t>
            </a:r>
            <a:r>
              <a:rPr lang="en-US" sz="2000" dirty="0" smtClean="0"/>
              <a:t>. A </a:t>
            </a:r>
            <a:r>
              <a:rPr lang="en-US" sz="2000" dirty="0"/>
              <a:t>Survey on Relation Extraction LTI </a:t>
            </a:r>
            <a:r>
              <a:rPr lang="en-US" sz="2000" dirty="0" smtClean="0"/>
              <a:t>CMU </a:t>
            </a:r>
            <a:r>
              <a:rPr lang="en-US" sz="2000" dirty="0"/>
              <a:t>2007 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000" dirty="0" smtClean="0"/>
              <a:t>L</a:t>
            </a:r>
            <a:r>
              <a:rPr lang="en-US" sz="2000" dirty="0"/>
              <a:t>. Fang, A. D. </a:t>
            </a:r>
            <a:r>
              <a:rPr lang="en-US" sz="2000" dirty="0" err="1"/>
              <a:t>Sarma</a:t>
            </a:r>
            <a:r>
              <a:rPr lang="en-US" sz="2000" dirty="0"/>
              <a:t>, C. Yu, and P. </a:t>
            </a:r>
            <a:r>
              <a:rPr lang="en-US" sz="2000" dirty="0" smtClean="0"/>
              <a:t>Bohannon. </a:t>
            </a:r>
            <a:r>
              <a:rPr lang="en-US" sz="2000" dirty="0"/>
              <a:t>REX: Explaining Relationships Between Entity Pairs. PVLDB, 5(3):241252, Nov 2011 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i="1" u="sng" dirty="0" smtClean="0"/>
              <a:t>None </a:t>
            </a:r>
            <a:r>
              <a:rPr lang="en-US" sz="2000" i="1" u="sng" dirty="0"/>
              <a:t>of </a:t>
            </a:r>
            <a:r>
              <a:rPr lang="en-US" sz="2000" i="1" u="sng" dirty="0" smtClean="0"/>
              <a:t>the above </a:t>
            </a:r>
            <a:r>
              <a:rPr lang="en-US" sz="2000" i="1" u="sng" dirty="0"/>
              <a:t>works focus on extracting the version information from the product listing titles, which </a:t>
            </a:r>
            <a:r>
              <a:rPr lang="en-US" sz="2000" i="1" u="sng" dirty="0" smtClean="0"/>
              <a:t>we have accomplished in the proposed work</a:t>
            </a:r>
            <a:endParaRPr lang="en-US" sz="2000" i="1" u="sng" dirty="0" smtClean="0">
              <a:effectLst/>
            </a:endParaRPr>
          </a:p>
          <a:p>
            <a:pPr>
              <a:lnSpc>
                <a:spcPct val="120000"/>
              </a:lnSpc>
            </a:pPr>
            <a:endParaRPr lang="en-US" sz="2000" dirty="0" smtClean="0"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	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   </a:t>
            </a:r>
            <a:endParaRPr lang="en-US" sz="2400" dirty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50637" y="6356350"/>
            <a:ext cx="4302563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7" y="23138"/>
            <a:ext cx="8751081" cy="957699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88" y="996601"/>
            <a:ext cx="8700788" cy="534111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A </a:t>
            </a:r>
            <a:r>
              <a:rPr lang="en-US" sz="2400" dirty="0"/>
              <a:t>two-stage approach to find the predecessor of a product entity </a:t>
            </a:r>
            <a:endParaRPr lang="en-US" sz="24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400" dirty="0" smtClean="0"/>
              <a:t>First </a:t>
            </a:r>
            <a:r>
              <a:rPr lang="en-US" sz="2400" dirty="0"/>
              <a:t>stage achieved a precision </a:t>
            </a:r>
            <a:r>
              <a:rPr lang="en-US" sz="2400" dirty="0" smtClean="0"/>
              <a:t>of ~88</a:t>
            </a:r>
            <a:r>
              <a:rPr lang="en-US" sz="2400" dirty="0"/>
              <a:t>% </a:t>
            </a:r>
            <a:endParaRPr lang="en-US" sz="24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400" dirty="0" smtClean="0"/>
              <a:t>Second </a:t>
            </a:r>
            <a:r>
              <a:rPr lang="en-US" sz="2400" dirty="0"/>
              <a:t>stage achieved a precision </a:t>
            </a:r>
            <a:r>
              <a:rPr lang="en-US" sz="2400" dirty="0" smtClean="0"/>
              <a:t>of ~53</a:t>
            </a:r>
            <a:r>
              <a:rPr lang="en-US" sz="2400" dirty="0"/>
              <a:t>% </a:t>
            </a:r>
            <a:endParaRPr lang="en-US" sz="24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400" dirty="0" smtClean="0"/>
              <a:t>Applications 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Product </a:t>
            </a:r>
            <a:r>
              <a:rPr lang="en-US" sz="2000" dirty="0"/>
              <a:t>search engine </a:t>
            </a:r>
            <a:r>
              <a:rPr lang="en-US" sz="2000" dirty="0" smtClean="0"/>
              <a:t>ranking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Comparing </a:t>
            </a:r>
            <a:r>
              <a:rPr lang="en-US" sz="2000" dirty="0"/>
              <a:t>product versions </a:t>
            </a:r>
            <a:endParaRPr lang="en-US" sz="2000" dirty="0" smtClean="0"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	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   </a:t>
            </a:r>
            <a:endParaRPr lang="en-US" sz="2400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9532" y="6356350"/>
            <a:ext cx="4063668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7" y="23138"/>
            <a:ext cx="8751081" cy="957699"/>
          </a:xfrm>
        </p:spPr>
        <p:txBody>
          <a:bodyPr>
            <a:normAutofit/>
          </a:bodyPr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88" y="996601"/>
            <a:ext cx="8700788" cy="5341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We </a:t>
            </a:r>
            <a:r>
              <a:rPr lang="en-US" sz="2800" dirty="0"/>
              <a:t>plan to enhance this work </a:t>
            </a:r>
            <a:r>
              <a:rPr lang="en-US" sz="2800" dirty="0" smtClean="0"/>
              <a:t>as follows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or </a:t>
            </a:r>
            <a:r>
              <a:rPr lang="en-US" sz="2800" dirty="0"/>
              <a:t>building product version </a:t>
            </a:r>
            <a:r>
              <a:rPr lang="en-US" sz="2800" dirty="0" smtClean="0"/>
              <a:t>trees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tudying </a:t>
            </a:r>
            <a:r>
              <a:rPr lang="en-US" sz="2800" dirty="0"/>
              <a:t>how features of product entities </a:t>
            </a:r>
            <a:r>
              <a:rPr lang="en-US" sz="2800" dirty="0" smtClean="0"/>
              <a:t>evolve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Code</a:t>
            </a:r>
          </a:p>
          <a:p>
            <a:r>
              <a:rPr lang="en-US" sz="2400" dirty="0" smtClean="0">
                <a:hlinkClick r:id="rId2"/>
              </a:rPr>
              <a:t>https://github.com/priyaradhakrishnan0/EntityRanking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Golden dataset</a:t>
            </a:r>
          </a:p>
          <a:p>
            <a:r>
              <a:rPr lang="en-US" sz="2400" dirty="0" smtClean="0"/>
              <a:t>IIIT-H Internal Link</a:t>
            </a:r>
            <a:endParaRPr lang="en-US" sz="2400" dirty="0">
              <a:hlinkClick r:id="rId3"/>
            </a:endParaRPr>
          </a:p>
          <a:p>
            <a:pPr lvl="1"/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://10.2.4.116/backup/sieldata/datasets/EntityRanking/</a:t>
            </a:r>
            <a:r>
              <a:rPr lang="en-US" sz="2000" dirty="0" smtClean="0">
                <a:hlinkClick r:id="rId3"/>
              </a:rPr>
              <a:t>data.zip</a:t>
            </a:r>
            <a:r>
              <a:rPr lang="en-US" sz="2000" dirty="0" smtClean="0"/>
              <a:t> </a:t>
            </a:r>
          </a:p>
          <a:p>
            <a:r>
              <a:rPr lang="en-US" sz="2400" dirty="0"/>
              <a:t>External </a:t>
            </a:r>
            <a:r>
              <a:rPr lang="en-US" sz="2400" dirty="0" smtClean="0"/>
              <a:t>Link</a:t>
            </a:r>
          </a:p>
          <a:p>
            <a:pPr lvl="1"/>
            <a:r>
              <a:rPr lang="en-US" sz="2000" dirty="0">
                <a:hlinkClick r:id="rId4"/>
              </a:rPr>
              <a:t>http://tinyurl.com/lclapy8</a:t>
            </a:r>
            <a:endParaRPr lang="en-US" sz="2400" dirty="0" smtClean="0"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   </a:t>
            </a:r>
            <a:endParaRPr lang="en-US" sz="2400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2399" y="6356350"/>
            <a:ext cx="4161793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88" y="1516885"/>
            <a:ext cx="8700788" cy="5341115"/>
          </a:xfrm>
        </p:spPr>
        <p:txBody>
          <a:bodyPr>
            <a:no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Thank </a:t>
            </a:r>
            <a:r>
              <a:rPr lang="en-US" sz="2800" dirty="0"/>
              <a:t>y</a:t>
            </a:r>
            <a:r>
              <a:rPr lang="en-US" sz="2800" dirty="0" smtClean="0"/>
              <a:t>ou for your time and attention</a:t>
            </a:r>
            <a:endParaRPr lang="en-US" sz="2400" dirty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8"/>
            <a:ext cx="8229600" cy="970274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3413"/>
            <a:ext cx="8229600" cy="53629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Predict the previous version (predecessor) of a </a:t>
            </a:r>
            <a:r>
              <a:rPr lang="en-US" sz="2400" dirty="0" smtClean="0"/>
              <a:t>product entity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Link </a:t>
            </a:r>
            <a:r>
              <a:rPr lang="en-US" sz="2400" dirty="0"/>
              <a:t>various versions of a product in a temporal </a:t>
            </a:r>
            <a:r>
              <a:rPr lang="en-US" sz="2400" dirty="0" smtClean="0"/>
              <a:t>order</a:t>
            </a:r>
            <a:endParaRPr lang="en-US" sz="2400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sz="2000" dirty="0"/>
              <a:t>Windows 7.0 &gt; Windows 8.0 </a:t>
            </a:r>
            <a:endParaRPr lang="en-US" sz="20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400" dirty="0" smtClean="0"/>
              <a:t>Helps </a:t>
            </a:r>
            <a:r>
              <a:rPr lang="en-US" sz="2400" dirty="0"/>
              <a:t>study evolution of product </a:t>
            </a:r>
            <a:r>
              <a:rPr lang="en-US" sz="2400" dirty="0" smtClean="0"/>
              <a:t>entities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Ubuntu </a:t>
            </a:r>
            <a:r>
              <a:rPr lang="en-US" sz="2000" dirty="0"/>
              <a:t>4.10 &gt; Ubuntu 5.04 &gt; Ubuntu 5.10 &gt; Ubuntu 6.06 </a:t>
            </a:r>
            <a:endParaRPr lang="en-US" sz="2000" dirty="0" smtClean="0"/>
          </a:p>
          <a:p>
            <a:pPr lvl="1">
              <a:lnSpc>
                <a:spcPct val="120000"/>
              </a:lnSpc>
            </a:pPr>
            <a:r>
              <a:rPr lang="en-US" sz="2000" dirty="0"/>
              <a:t>I</a:t>
            </a:r>
            <a:r>
              <a:rPr lang="en-US" sz="2000" dirty="0" smtClean="0"/>
              <a:t>nstall </a:t>
            </a:r>
            <a:r>
              <a:rPr lang="en-US" sz="2000" dirty="0"/>
              <a:t>CD &gt; USB &gt; </a:t>
            </a:r>
            <a:r>
              <a:rPr lang="en-US" sz="2000" dirty="0" err="1"/>
              <a:t>LiveCD</a:t>
            </a:r>
            <a:r>
              <a:rPr lang="en-US" sz="2000" dirty="0"/>
              <a:t> </a:t>
            </a:r>
            <a:endParaRPr lang="en-US" sz="2000" dirty="0" smtClean="0">
              <a:effectLst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2400" i="1" u="sng" dirty="0" smtClean="0"/>
          </a:p>
          <a:p>
            <a:pPr marL="0" indent="0" algn="ctr">
              <a:lnSpc>
                <a:spcPct val="120000"/>
              </a:lnSpc>
              <a:buNone/>
            </a:pPr>
            <a:endParaRPr lang="en-US" sz="2400" i="1" u="sng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 i="1" u="sng" dirty="0" smtClean="0"/>
              <a:t>Finding </a:t>
            </a:r>
            <a:r>
              <a:rPr lang="en-US" sz="2400" i="1" u="sng" dirty="0"/>
              <a:t>the predecessor of a product entity is the first step towards modeling the Evolution of Product </a:t>
            </a:r>
            <a:r>
              <a:rPr lang="en-US" sz="2400" i="1" u="sng" dirty="0" smtClean="0"/>
              <a:t>Entities</a:t>
            </a:r>
            <a:endParaRPr lang="en-US" sz="2400" i="1" u="sng" dirty="0" smtClean="0">
              <a:effectLst/>
            </a:endParaRP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3279" y="6356350"/>
            <a:ext cx="3849921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6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8"/>
            <a:ext cx="8229600" cy="9702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Typical </a:t>
            </a:r>
            <a:r>
              <a:rPr lang="en-US" dirty="0"/>
              <a:t>P</a:t>
            </a:r>
            <a:r>
              <a:rPr lang="en-US" dirty="0" smtClean="0"/>
              <a:t>roduct </a:t>
            </a:r>
            <a:r>
              <a:rPr lang="en-US" dirty="0"/>
              <a:t>L</a:t>
            </a:r>
            <a:r>
              <a:rPr lang="en-US" dirty="0" smtClean="0"/>
              <a:t>isting on Amazon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3279" y="6356350"/>
            <a:ext cx="3849921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184" y="1482385"/>
            <a:ext cx="4513848" cy="402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1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21" y="1182034"/>
            <a:ext cx="8763655" cy="494412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Deceptively </a:t>
            </a:r>
            <a:r>
              <a:rPr lang="en-US" sz="2000" dirty="0"/>
              <a:t>easy </a:t>
            </a:r>
            <a:r>
              <a:rPr lang="en-US" sz="2000" dirty="0" smtClean="0"/>
              <a:t>task</a:t>
            </a:r>
            <a:endParaRPr lang="en-US" sz="20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000" dirty="0" smtClean="0"/>
              <a:t>No </a:t>
            </a:r>
            <a:r>
              <a:rPr lang="en-US" sz="2000" dirty="0"/>
              <a:t>common naming convention </a:t>
            </a:r>
            <a:r>
              <a:rPr lang="en-US" sz="2000" dirty="0" smtClean="0"/>
              <a:t>for </a:t>
            </a:r>
            <a:r>
              <a:rPr lang="en-US" sz="2000" dirty="0"/>
              <a:t>versions or </a:t>
            </a:r>
            <a:r>
              <a:rPr lang="en-US" sz="2000" dirty="0" smtClean="0"/>
              <a:t>products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Windows </a:t>
            </a:r>
            <a:r>
              <a:rPr lang="en-US" sz="1800" dirty="0"/>
              <a:t>(3.0 &gt; 95 &gt; 98 &gt; 2000 &gt; XP &gt; 7.0 &gt; 8.0) </a:t>
            </a:r>
            <a:endParaRPr lang="en-US" sz="1800" dirty="0" smtClean="0"/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Ubuntu </a:t>
            </a:r>
            <a:r>
              <a:rPr lang="en-US" sz="1800" dirty="0"/>
              <a:t>(Warty &gt; Hoary &gt; Breezy &gt; Dapper &gt; Edgy ) </a:t>
            </a:r>
            <a:endParaRPr lang="en-US" sz="18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000" dirty="0" smtClean="0"/>
              <a:t>Product </a:t>
            </a:r>
            <a:r>
              <a:rPr lang="en-US" sz="2000" dirty="0"/>
              <a:t>mentions occur in unstructured natural language </a:t>
            </a:r>
            <a:r>
              <a:rPr lang="en-US" sz="2000" dirty="0" smtClean="0"/>
              <a:t>form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“JVC </a:t>
            </a:r>
            <a:r>
              <a:rPr lang="en-US" sz="1800" dirty="0"/>
              <a:t>S-VHS </a:t>
            </a:r>
            <a:r>
              <a:rPr lang="en-US" sz="1800" dirty="0" smtClean="0"/>
              <a:t>Camcorder”, “Super VHS Camcorder”, “S </a:t>
            </a:r>
            <a:r>
              <a:rPr lang="en-US" sz="1800" dirty="0"/>
              <a:t>VHS Camcorder” </a:t>
            </a:r>
            <a:endParaRPr lang="en-US" sz="1800" dirty="0" smtClean="0">
              <a:effectLst/>
            </a:endParaRPr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8"/>
            <a:ext cx="8229600" cy="1007998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5559" y="6356350"/>
            <a:ext cx="3784591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8"/>
            <a:ext cx="8229600" cy="1007998"/>
          </a:xfrm>
        </p:spPr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634"/>
            <a:ext cx="8229600" cy="48435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Two stage approach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Stage 1: Given a set of product entity names, we parse the product names to identify the </a:t>
            </a:r>
            <a:r>
              <a:rPr lang="en-US" b="1" dirty="0">
                <a:solidFill>
                  <a:srgbClr val="FF0000"/>
                </a:solidFill>
              </a:rPr>
              <a:t>brand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3366FF"/>
                </a:solidFill>
              </a:rPr>
              <a:t>product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8000"/>
                </a:solidFill>
              </a:rPr>
              <a:t>version</a:t>
            </a:r>
            <a:r>
              <a:rPr lang="en-US" dirty="0" smtClean="0"/>
              <a:t> indicating words from the product name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Stage 2: Cluster products based on </a:t>
            </a:r>
            <a:r>
              <a:rPr lang="en-US" b="1" dirty="0">
                <a:solidFill>
                  <a:srgbClr val="FF0000"/>
                </a:solidFill>
              </a:rPr>
              <a:t>brand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3366FF"/>
                </a:solidFill>
              </a:rPr>
              <a:t>product. </a:t>
            </a:r>
            <a:r>
              <a:rPr lang="en-US" dirty="0"/>
              <a:t>Within a cluster, rank the </a:t>
            </a:r>
            <a:r>
              <a:rPr lang="en-US" b="1" dirty="0">
                <a:solidFill>
                  <a:srgbClr val="008000"/>
                </a:solidFill>
              </a:rPr>
              <a:t>version(s)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in temporal order </a:t>
            </a:r>
            <a:endParaRPr lang="en-US" dirty="0"/>
          </a:p>
          <a:p>
            <a:pPr marL="457200" lvl="1" indent="0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4972" y="6356350"/>
            <a:ext cx="3772018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3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>
          <a:xfrm>
            <a:off x="2250637" y="6356350"/>
            <a:ext cx="3974701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8"/>
            <a:ext cx="8229600" cy="982849"/>
          </a:xfrm>
        </p:spPr>
        <p:txBody>
          <a:bodyPr/>
          <a:lstStyle/>
          <a:p>
            <a:r>
              <a:rPr lang="en-US" dirty="0" smtClean="0"/>
              <a:t>A Two </a:t>
            </a:r>
            <a:r>
              <a:rPr lang="en-US" dirty="0"/>
              <a:t>S</a:t>
            </a:r>
            <a:r>
              <a:rPr lang="en-US" dirty="0" smtClean="0"/>
              <a:t>tage </a:t>
            </a:r>
            <a:r>
              <a:rPr lang="en-US" dirty="0"/>
              <a:t>A</a:t>
            </a:r>
            <a:r>
              <a:rPr lang="en-US" dirty="0" smtClean="0"/>
              <a:t>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72767" y="1009230"/>
            <a:ext cx="127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Stage 1</a:t>
            </a:r>
            <a:endParaRPr lang="en-US" sz="28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8148" y="1389294"/>
            <a:ext cx="8546953" cy="1141053"/>
            <a:chOff x="278148" y="1675706"/>
            <a:chExt cx="8546953" cy="1141053"/>
          </a:xfrm>
        </p:grpSpPr>
        <p:sp>
          <p:nvSpPr>
            <p:cNvPr id="5" name="TextBox 4"/>
            <p:cNvSpPr txBox="1"/>
            <p:nvPr/>
          </p:nvSpPr>
          <p:spPr>
            <a:xfrm>
              <a:off x="278148" y="2326706"/>
              <a:ext cx="30790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Leica D-Lux 6 digital camera 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" y="1675706"/>
              <a:ext cx="8504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Input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78659" y="1677386"/>
              <a:ext cx="10797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Output</a:t>
              </a:r>
              <a:endParaRPr lang="en-US" sz="24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258342" y="2314131"/>
              <a:ext cx="4566759" cy="502628"/>
              <a:chOff x="4179729" y="2553056"/>
              <a:chExt cx="4964271" cy="502628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4179729" y="2553056"/>
                <a:ext cx="1149449" cy="50262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Leica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532290" y="2553056"/>
                <a:ext cx="930427" cy="50262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FF"/>
                    </a:solidFill>
                  </a:rPr>
                  <a:t>D-Lux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>
                <a:off x="6601032" y="2553056"/>
                <a:ext cx="867564" cy="502628"/>
              </a:xfrm>
              <a:prstGeom prst="triangl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8000"/>
                    </a:solidFill>
                  </a:rPr>
                  <a:t>6</a:t>
                </a:r>
              </a:p>
              <a:p>
                <a:pPr algn="ctr"/>
                <a:endParaRPr lang="en-US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84446" y="2630424"/>
                <a:ext cx="16595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digital camera </a:t>
                </a:r>
                <a:endParaRPr lang="en-US" sz="2000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>
              <a:off x="3358760" y="2578020"/>
              <a:ext cx="7600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378956" y="2543918"/>
            <a:ext cx="127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Stage 2</a:t>
            </a:r>
            <a:endParaRPr lang="en-US" sz="28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279672" y="2858955"/>
            <a:ext cx="8545432" cy="1770346"/>
            <a:chOff x="279672" y="3359972"/>
            <a:chExt cx="8545432" cy="2172947"/>
          </a:xfrm>
        </p:grpSpPr>
        <p:sp>
          <p:nvSpPr>
            <p:cNvPr id="18" name="TextBox 17"/>
            <p:cNvSpPr txBox="1"/>
            <p:nvPr/>
          </p:nvSpPr>
          <p:spPr>
            <a:xfrm>
              <a:off x="279672" y="3887496"/>
              <a:ext cx="3079088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Leica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00FF"/>
                  </a:solidFill>
                </a:rPr>
                <a:t>D-Lux </a:t>
              </a:r>
              <a:r>
                <a:rPr lang="en-US" sz="2000" dirty="0" smtClean="0">
                  <a:solidFill>
                    <a:srgbClr val="008000"/>
                  </a:solidFill>
                </a:rPr>
                <a:t>6</a:t>
              </a:r>
              <a:r>
                <a:rPr lang="en-US" sz="2000" dirty="0" smtClean="0"/>
                <a:t> digital camera</a:t>
              </a:r>
            </a:p>
            <a:p>
              <a:r>
                <a:rPr lang="en-US" sz="2000" dirty="0" smtClean="0">
                  <a:solidFill>
                    <a:srgbClr val="FF0000"/>
                  </a:solidFill>
                </a:rPr>
                <a:t>Leica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00FF"/>
                  </a:solidFill>
                </a:rPr>
                <a:t>D-Lux </a:t>
              </a:r>
              <a:r>
                <a:rPr lang="en-US" sz="2000" dirty="0" smtClean="0">
                  <a:solidFill>
                    <a:srgbClr val="008000"/>
                  </a:solidFill>
                </a:rPr>
                <a:t>4</a:t>
              </a:r>
              <a:r>
                <a:rPr lang="en-US" sz="2000" dirty="0" smtClean="0"/>
                <a:t> digital camera </a:t>
              </a:r>
            </a:p>
            <a:p>
              <a:r>
                <a:rPr lang="en-US" sz="2000" dirty="0" smtClean="0"/>
                <a:t>Digital camera </a:t>
              </a:r>
              <a:r>
                <a:rPr lang="en-US" sz="2000" dirty="0" smtClean="0">
                  <a:solidFill>
                    <a:srgbClr val="FF6600"/>
                  </a:solidFill>
                </a:rPr>
                <a:t>Leica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0000FF"/>
                  </a:solidFill>
                </a:rPr>
                <a:t>D-Lux </a:t>
              </a:r>
              <a:r>
                <a:rPr lang="en-US" sz="2000" dirty="0" smtClean="0">
                  <a:solidFill>
                    <a:srgbClr val="008000"/>
                  </a:solidFill>
                </a:rPr>
                <a:t>5</a:t>
              </a:r>
            </a:p>
            <a:p>
              <a:r>
                <a:rPr lang="en-US" sz="2000" dirty="0" smtClean="0"/>
                <a:t> 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358760" y="4428029"/>
              <a:ext cx="7600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294830" y="3497669"/>
              <a:ext cx="4530274" cy="203525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39204" y="3359972"/>
              <a:ext cx="815397" cy="518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Leica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65903" y="3873043"/>
              <a:ext cx="3344523" cy="1300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156999" y="3821635"/>
              <a:ext cx="892642" cy="518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FF"/>
                  </a:solidFill>
                </a:rPr>
                <a:t>D-Lux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5318531" y="4428026"/>
              <a:ext cx="729262" cy="639628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4</a:t>
              </a:r>
            </a:p>
            <a:p>
              <a:pPr algn="ctr"/>
              <a:endParaRPr lang="en-US" dirty="0" smtClean="0">
                <a:solidFill>
                  <a:srgbClr val="008000"/>
                </a:solidFill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6225339" y="4428024"/>
              <a:ext cx="729262" cy="639628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5</a:t>
              </a:r>
            </a:p>
            <a:p>
              <a:pPr algn="ctr"/>
              <a:endParaRPr lang="en-US" dirty="0" smtClean="0">
                <a:solidFill>
                  <a:srgbClr val="008000"/>
                </a:solidFill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7092899" y="4428028"/>
              <a:ext cx="729262" cy="639628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6</a:t>
              </a:r>
            </a:p>
            <a:p>
              <a:pPr algn="ctr"/>
              <a:endParaRPr lang="en-US" dirty="0" smtClean="0">
                <a:solidFill>
                  <a:srgbClr val="008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8148" y="4730195"/>
            <a:ext cx="8472752" cy="1625968"/>
            <a:chOff x="278148" y="4730195"/>
            <a:chExt cx="8472752" cy="1625968"/>
          </a:xfrm>
        </p:grpSpPr>
        <p:sp>
          <p:nvSpPr>
            <p:cNvPr id="34" name="TextBox 33"/>
            <p:cNvSpPr txBox="1"/>
            <p:nvPr/>
          </p:nvSpPr>
          <p:spPr>
            <a:xfrm>
              <a:off x="278148" y="5101465"/>
              <a:ext cx="144540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Canon </a:t>
              </a:r>
              <a:r>
                <a:rPr lang="en-US" sz="2000" dirty="0" smtClean="0"/>
                <a:t>A630 </a:t>
              </a:r>
            </a:p>
            <a:p>
              <a:r>
                <a:rPr lang="en-US" sz="2000" dirty="0" smtClean="0">
                  <a:solidFill>
                    <a:srgbClr val="FF0000"/>
                  </a:solidFill>
                </a:rPr>
                <a:t>Canon </a:t>
              </a:r>
              <a:r>
                <a:rPr lang="en-US" sz="2000" dirty="0" smtClean="0"/>
                <a:t>A640 </a:t>
              </a:r>
            </a:p>
            <a:p>
              <a:r>
                <a:rPr lang="en-US" sz="2000" dirty="0" smtClean="0"/>
                <a:t> </a:t>
              </a:r>
              <a:endParaRPr lang="en-US" sz="20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3357236" y="5545382"/>
              <a:ext cx="7600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4220626" y="4730195"/>
              <a:ext cx="4530274" cy="162596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57473" y="4807756"/>
              <a:ext cx="9819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Canon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92811" y="5269421"/>
              <a:ext cx="1032528" cy="84770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5129946" y="5321210"/>
              <a:ext cx="1165712" cy="720468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A630</a:t>
              </a:r>
            </a:p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734908" y="5270921"/>
              <a:ext cx="1032528" cy="84770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>
              <a:off x="6672043" y="5322710"/>
              <a:ext cx="1165712" cy="720468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A640</a:t>
              </a:r>
            </a:p>
            <a:p>
              <a:pPr algn="ctr"/>
              <a:endParaRPr lang="en-US" sz="1400" dirty="0" smtClean="0">
                <a:solidFill>
                  <a:srgbClr val="000000"/>
                </a:solidFill>
              </a:endParaRPr>
            </a:p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9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8"/>
            <a:ext cx="8229600" cy="9576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Stage 1 – Parsing the Product Title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34326"/>
            <a:ext cx="8381895" cy="542914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en-US" sz="2000" dirty="0" smtClean="0"/>
              <a:t>Categorizing words in the product title as </a:t>
            </a:r>
            <a:r>
              <a:rPr lang="en-US" sz="2000" b="1" dirty="0" smtClean="0"/>
              <a:t>brand</a:t>
            </a:r>
            <a:r>
              <a:rPr lang="en-US" sz="2000" dirty="0" smtClean="0"/>
              <a:t>, </a:t>
            </a:r>
            <a:r>
              <a:rPr lang="en-US" sz="2000" b="1" dirty="0" smtClean="0"/>
              <a:t>product</a:t>
            </a:r>
            <a:r>
              <a:rPr lang="en-US" sz="2000" dirty="0" smtClean="0"/>
              <a:t>, </a:t>
            </a:r>
            <a:r>
              <a:rPr lang="en-US" sz="2000" b="1" dirty="0" smtClean="0"/>
              <a:t>version</a:t>
            </a:r>
            <a:r>
              <a:rPr lang="en-US" sz="2000" dirty="0" smtClean="0"/>
              <a:t> and </a:t>
            </a:r>
            <a:r>
              <a:rPr lang="en-US" sz="2000" b="1" dirty="0" smtClean="0"/>
              <a:t>other</a:t>
            </a:r>
            <a:r>
              <a:rPr lang="en-US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Conditional </a:t>
            </a:r>
            <a:r>
              <a:rPr lang="en-US" sz="2000" dirty="0"/>
              <a:t>Random Fields (CRF) based approach </a:t>
            </a:r>
            <a:endParaRPr lang="en-US" sz="20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000" dirty="0" smtClean="0"/>
              <a:t>CRF </a:t>
            </a:r>
            <a:r>
              <a:rPr lang="en-US" sz="2000" dirty="0"/>
              <a:t>tagger is trained on manually </a:t>
            </a:r>
            <a:r>
              <a:rPr lang="en-US" sz="2000" dirty="0" smtClean="0"/>
              <a:t>labeled </a:t>
            </a:r>
            <a:r>
              <a:rPr lang="en-US" sz="2000" dirty="0"/>
              <a:t>(word, label) pairs using 3 features </a:t>
            </a:r>
            <a:endParaRPr lang="en-US" sz="2000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Product </a:t>
            </a:r>
            <a:r>
              <a:rPr lang="en-US" sz="1800" dirty="0"/>
              <a:t>description </a:t>
            </a:r>
            <a:endParaRPr lang="en-US" sz="1800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Context </a:t>
            </a:r>
            <a:r>
              <a:rPr lang="en-US" sz="1800" dirty="0"/>
              <a:t>patterns surrounding the labels </a:t>
            </a:r>
            <a:endParaRPr lang="en-US" sz="1800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Linguistic </a:t>
            </a:r>
            <a:r>
              <a:rPr lang="en-US" sz="1800" dirty="0"/>
              <a:t>patterns frequently associated with the labels </a:t>
            </a:r>
            <a:endParaRPr lang="en-US" sz="18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000" dirty="0" smtClean="0"/>
              <a:t>Label </a:t>
            </a:r>
            <a:r>
              <a:rPr lang="en-US" sz="2000" dirty="0"/>
              <a:t>words in product titles from the test set 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Given </a:t>
            </a:r>
            <a:r>
              <a:rPr lang="en-US" sz="2000" dirty="0"/>
              <a:t>any query product version, we identify its (brand, </a:t>
            </a:r>
            <a:r>
              <a:rPr lang="en-US" sz="2000" dirty="0" smtClean="0"/>
              <a:t>product)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Group </a:t>
            </a:r>
            <a:r>
              <a:rPr lang="en-US" sz="2000" dirty="0"/>
              <a:t>together product entities that have the same brand and product as the given </a:t>
            </a:r>
            <a:r>
              <a:rPr lang="en-US" sz="2000" dirty="0" smtClean="0"/>
              <a:t>query </a:t>
            </a:r>
            <a:endParaRPr lang="en-US" sz="2000" dirty="0" smtClean="0">
              <a:effectLst/>
            </a:endParaRP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839" y="6356350"/>
            <a:ext cx="3925361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8"/>
            <a:ext cx="8229600" cy="957699"/>
          </a:xfrm>
        </p:spPr>
        <p:txBody>
          <a:bodyPr>
            <a:normAutofit fontScale="90000"/>
          </a:bodyPr>
          <a:lstStyle/>
          <a:p>
            <a:r>
              <a:rPr lang="en-US" dirty="0"/>
              <a:t>Stage 1 – Parsing the Product </a:t>
            </a:r>
            <a:r>
              <a:rPr lang="en-US" dirty="0" smtClean="0"/>
              <a:t>Title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9176"/>
            <a:ext cx="8229600" cy="534111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Feature Set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Product description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/>
              <a:t>Description</a:t>
            </a:r>
            <a:r>
              <a:rPr lang="en-US" sz="1200" dirty="0"/>
              <a:t>, weight, review, model, category, URL </a:t>
            </a:r>
            <a:endParaRPr lang="en-US" sz="1200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Context patterns</a:t>
            </a:r>
          </a:p>
          <a:p>
            <a:pPr lvl="2">
              <a:lnSpc>
                <a:spcPct val="120000"/>
              </a:lnSpc>
            </a:pPr>
            <a:r>
              <a:rPr lang="en-US" sz="1200" dirty="0" smtClean="0"/>
              <a:t>Position </a:t>
            </a:r>
            <a:r>
              <a:rPr lang="en-US" sz="1200" dirty="0"/>
              <a:t>of the word title, alphabet, numeral, parenthesis, previous word </a:t>
            </a:r>
            <a:endParaRPr lang="en-US" sz="1200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Linguistic </a:t>
            </a:r>
            <a:r>
              <a:rPr lang="en-US" sz="1600" dirty="0"/>
              <a:t>patterns </a:t>
            </a:r>
          </a:p>
          <a:p>
            <a:pPr lvl="2">
              <a:lnSpc>
                <a:spcPct val="120000"/>
              </a:lnSpc>
            </a:pPr>
            <a:r>
              <a:rPr lang="en-US" sz="1200" dirty="0"/>
              <a:t>W</a:t>
            </a:r>
            <a:r>
              <a:rPr lang="en-US" sz="1200" dirty="0" smtClean="0"/>
              <a:t>ords </a:t>
            </a:r>
            <a:r>
              <a:rPr lang="en-US" sz="1200" dirty="0"/>
              <a:t>of the product title have POS tag (NNP, MD, VB, JJ, NN, CD, NNS, IN, RB, DT, VBP, VBD, CC, VBN, JJS, VBZ, LS, VBG, FW, PRP$, PRP, SYM) </a:t>
            </a:r>
            <a:endParaRPr lang="en-US" sz="1200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64971" y="6356350"/>
            <a:ext cx="3885179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7" y="23138"/>
            <a:ext cx="8751081" cy="9576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Stage 2 – Predicting Predecessor </a:t>
            </a:r>
            <a:r>
              <a:rPr lang="en-US" dirty="0"/>
              <a:t>V</a:t>
            </a:r>
            <a:r>
              <a:rPr lang="en-US" dirty="0" smtClean="0"/>
              <a:t>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751"/>
            <a:ext cx="8229600" cy="534111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Members of a set </a:t>
            </a:r>
            <a:r>
              <a:rPr lang="en-US" sz="2000" dirty="0"/>
              <a:t>of product entities with the same brand name and product </a:t>
            </a:r>
            <a:r>
              <a:rPr lang="en-US" sz="2000" dirty="0" smtClean="0"/>
              <a:t>name are </a:t>
            </a:r>
            <a:r>
              <a:rPr lang="en-US" sz="2000" dirty="0"/>
              <a:t>candidates for being Predecessor version of query entity’s </a:t>
            </a:r>
            <a:r>
              <a:rPr lang="en-US" sz="2000" dirty="0" smtClean="0"/>
              <a:t>version</a:t>
            </a:r>
            <a:endParaRPr lang="en-US" sz="20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000" dirty="0" smtClean="0"/>
              <a:t>Classification </a:t>
            </a:r>
            <a:r>
              <a:rPr lang="en-US" sz="2000" dirty="0"/>
              <a:t>based </a:t>
            </a:r>
            <a:r>
              <a:rPr lang="en-US" sz="2000" dirty="0" smtClean="0"/>
              <a:t>approach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Binary </a:t>
            </a:r>
            <a:r>
              <a:rPr lang="en-US" sz="2000" dirty="0"/>
              <a:t>features on Ordering </a:t>
            </a:r>
            <a:endParaRPr lang="en-US" sz="2000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Lexical </a:t>
            </a:r>
            <a:r>
              <a:rPr lang="en-US" sz="1600" dirty="0"/>
              <a:t>: Does the candidate lexically </a:t>
            </a:r>
            <a:r>
              <a:rPr lang="en-US" sz="1600" dirty="0" smtClean="0"/>
              <a:t>precede </a:t>
            </a:r>
            <a:r>
              <a:rPr lang="en-US" sz="1600" dirty="0"/>
              <a:t>the given query product version? </a:t>
            </a:r>
            <a:endParaRPr lang="en-US" sz="1600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Review</a:t>
            </a:r>
            <a:r>
              <a:rPr lang="en-US" sz="1600" dirty="0"/>
              <a:t>-Date : Is the candidate older than the given query product version based on review date? </a:t>
            </a:r>
            <a:endParaRPr lang="en-US" sz="1600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Mentions </a:t>
            </a:r>
            <a:r>
              <a:rPr lang="en-US" sz="1600" dirty="0"/>
              <a:t>: Was the candidate mentioned in the query product versions description or reviews? </a:t>
            </a:r>
            <a:endParaRPr lang="en-US" sz="16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sz="2000" dirty="0" smtClean="0"/>
              <a:t>Nokia </a:t>
            </a:r>
            <a:r>
              <a:rPr lang="en-US" sz="2000" dirty="0"/>
              <a:t>Lumia 1020 </a:t>
            </a:r>
            <a:r>
              <a:rPr lang="en-US" sz="2000" dirty="0" smtClean="0"/>
              <a:t>precedes </a:t>
            </a:r>
            <a:r>
              <a:rPr lang="en-US" sz="2000" dirty="0"/>
              <a:t>Nokia Lumia 1320 by Lexical and Review-date features </a:t>
            </a:r>
            <a:endParaRPr lang="en-US" sz="2000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7546" y="6356350"/>
            <a:ext cx="3721724" cy="365125"/>
          </a:xfrm>
        </p:spPr>
        <p:txBody>
          <a:bodyPr/>
          <a:lstStyle/>
          <a:p>
            <a:r>
              <a:rPr lang="en-US" smtClean="0"/>
              <a:t>Modeling the Evolution of Product Entities (priya.r@research.iiit.ac.in)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25CD-C571-2D43-94D8-C1E5E5D2D8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1041</Words>
  <Application>Microsoft Office PowerPoint</Application>
  <PresentationFormat>On-screen Show (4:3)</PresentationFormat>
  <Paragraphs>256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Modeling the Evolution of Product Entities   Priya Radhakrishnan1, Manish Gupta1,2, Vasudeva Varma1  1Search and Information Extraction Lab, IIIT-Hyderabad, India  2Microsoft, Hyderabad, India </vt:lpstr>
      <vt:lpstr>Motivation</vt:lpstr>
      <vt:lpstr>A Typical Product Listing on Amazon</vt:lpstr>
      <vt:lpstr>Challenges</vt:lpstr>
      <vt:lpstr>Proposed Approach</vt:lpstr>
      <vt:lpstr>A Two Stage Approach</vt:lpstr>
      <vt:lpstr>Stage 1 – Parsing the Product Title (1)</vt:lpstr>
      <vt:lpstr>Stage 1 – Parsing the Product Title (2)</vt:lpstr>
      <vt:lpstr>Stage 2 – Predicting Predecessor Version</vt:lpstr>
      <vt:lpstr>Dataset</vt:lpstr>
      <vt:lpstr>Results – Stage 1</vt:lpstr>
      <vt:lpstr>Results – Stage 2</vt:lpstr>
      <vt:lpstr>Related Work</vt:lpstr>
      <vt:lpstr>Conclusion</vt:lpstr>
      <vt:lpstr>Future Directions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Harikrishnan</dc:creator>
  <cp:lastModifiedBy>Manish Gupta (BING-IDC)</cp:lastModifiedBy>
  <cp:revision>68</cp:revision>
  <dcterms:created xsi:type="dcterms:W3CDTF">2014-05-09T05:44:36Z</dcterms:created>
  <dcterms:modified xsi:type="dcterms:W3CDTF">2014-05-10T07:38:36Z</dcterms:modified>
</cp:coreProperties>
</file>